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.xml" ContentType="application/vnd.openxmlformats-officedocument.presentationml.notesSlide+xml"/>
  <Override PartName="/ppt/charts/chart3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</p:sldMasterIdLst>
  <p:notesMasterIdLst>
    <p:notesMasterId r:id="rId60"/>
  </p:notesMasterIdLst>
  <p:sldIdLst>
    <p:sldId id="347" r:id="rId3"/>
    <p:sldId id="263" r:id="rId4"/>
    <p:sldId id="348" r:id="rId5"/>
    <p:sldId id="349" r:id="rId6"/>
    <p:sldId id="350" r:id="rId7"/>
    <p:sldId id="286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51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4" r:id="rId49"/>
    <p:sldId id="395" r:id="rId50"/>
    <p:sldId id="396" r:id="rId51"/>
    <p:sldId id="397" r:id="rId52"/>
    <p:sldId id="400" r:id="rId53"/>
    <p:sldId id="401" r:id="rId54"/>
    <p:sldId id="399" r:id="rId55"/>
    <p:sldId id="398" r:id="rId56"/>
    <p:sldId id="402" r:id="rId57"/>
    <p:sldId id="403" r:id="rId58"/>
    <p:sldId id="39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87425" autoAdjust="0"/>
  </p:normalViewPr>
  <p:slideViewPr>
    <p:cSldViewPr>
      <p:cViewPr varScale="1">
        <p:scale>
          <a:sx n="102" d="100"/>
          <a:sy n="102" d="100"/>
        </p:scale>
        <p:origin x="20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1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2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3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5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6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7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0.xlsx"/><Relationship Id="rId1" Type="http://schemas.openxmlformats.org/officeDocument/2006/relationships/themeOverride" Target="../theme/themeOverride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4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Percentuali alunni per ordine di scuola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12-4C12-BC50-78531B3D26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12-4C12-BC50-78531B3D26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12-4C12-BC50-78531B3D269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Foglio1!$A$2:$A$4</c:f>
              <c:strCache>
                <c:ptCount val="3"/>
                <c:pt idx="0">
                  <c:v>Infanzia</c:v>
                </c:pt>
                <c:pt idx="1">
                  <c:v>Primaria</c:v>
                </c:pt>
                <c:pt idx="2">
                  <c:v>Secondaria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4.7</c:v>
                </c:pt>
                <c:pt idx="1">
                  <c:v>40.700000000000003</c:v>
                </c:pt>
                <c:pt idx="2">
                  <c:v>54.6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B12-4C12-BC50-78531B3D269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971566054243211"/>
          <c:y val="0.25371904277608986"/>
          <c:w val="0.11102508019830855"/>
          <c:h val="0.3827198764108322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Scuola</c:v>
                </c:pt>
              </c:strCache>
            </c:strRef>
          </c:tx>
          <c:invertIfNegative val="0"/>
          <c:dLbls>
            <c:spPr>
              <a:noFill/>
              <a:ln w="2535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italiano</c:v>
                </c:pt>
                <c:pt idx="1">
                  <c:v>matematica</c:v>
                </c:pt>
                <c:pt idx="2">
                  <c:v>inglese reading</c:v>
                </c:pt>
                <c:pt idx="3">
                  <c:v>inglese listening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66.099999999999994</c:v>
                </c:pt>
                <c:pt idx="1">
                  <c:v>74.5</c:v>
                </c:pt>
                <c:pt idx="2">
                  <c:v>84.7</c:v>
                </c:pt>
                <c:pt idx="3">
                  <c:v>71.900000000000006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DB-4316-8170-9D3184AE2F0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Regione</c:v>
                </c:pt>
              </c:strCache>
            </c:strRef>
          </c:tx>
          <c:invertIfNegative val="0"/>
          <c:dLbls>
            <c:spPr>
              <a:noFill/>
              <a:ln w="2535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italiano</c:v>
                </c:pt>
                <c:pt idx="1">
                  <c:v>matematica</c:v>
                </c:pt>
                <c:pt idx="2">
                  <c:v>inglese reading</c:v>
                </c:pt>
                <c:pt idx="3">
                  <c:v>inglese listening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62.1</c:v>
                </c:pt>
                <c:pt idx="1">
                  <c:v>59.2</c:v>
                </c:pt>
                <c:pt idx="2">
                  <c:v>77.099999999999994</c:v>
                </c:pt>
                <c:pt idx="3">
                  <c:v>69.3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DB-4316-8170-9D3184AE2F03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Italia</c:v>
                </c:pt>
              </c:strCache>
            </c:strRef>
          </c:tx>
          <c:invertIfNegative val="0"/>
          <c:dLbls>
            <c:spPr>
              <a:noFill/>
              <a:ln w="2535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italiano</c:v>
                </c:pt>
                <c:pt idx="1">
                  <c:v>matematica</c:v>
                </c:pt>
                <c:pt idx="2">
                  <c:v>inglese reading</c:v>
                </c:pt>
                <c:pt idx="3">
                  <c:v>inglese listening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61.4</c:v>
                </c:pt>
                <c:pt idx="1">
                  <c:v>57.9</c:v>
                </c:pt>
                <c:pt idx="2">
                  <c:v>75.900000000000006</c:v>
                </c:pt>
                <c:pt idx="3">
                  <c:v>67.2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DB-4316-8170-9D3184AE2F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14068288"/>
        <c:axId val="314070248"/>
      </c:barChart>
      <c:catAx>
        <c:axId val="31406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4070248"/>
        <c:crosses val="autoZero"/>
        <c:auto val="1"/>
        <c:lblAlgn val="ctr"/>
        <c:lblOffset val="100"/>
        <c:noMultiLvlLbl val="0"/>
      </c:catAx>
      <c:valAx>
        <c:axId val="314070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4068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10120763632486"/>
          <c:y val="0.15972099737532811"/>
          <c:w val="0.19085095062110233"/>
          <c:h val="0.820270603674540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Scuola</c:v>
                </c:pt>
              </c:strCache>
            </c:strRef>
          </c:tx>
          <c:invertIfNegative val="0"/>
          <c:dLbls>
            <c:spPr>
              <a:noFill/>
              <a:ln w="2541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italiano</c:v>
                </c:pt>
                <c:pt idx="1">
                  <c:v>matematica</c:v>
                </c:pt>
                <c:pt idx="2">
                  <c:v>inglese reading</c:v>
                </c:pt>
                <c:pt idx="3">
                  <c:v>inglese listening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210.2</c:v>
                </c:pt>
                <c:pt idx="1">
                  <c:v>218.7</c:v>
                </c:pt>
                <c:pt idx="2">
                  <c:v>218</c:v>
                </c:pt>
                <c:pt idx="3">
                  <c:v>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6B-49B3-8AC9-C1BFF7DD894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Regione</c:v>
                </c:pt>
              </c:strCache>
            </c:strRef>
          </c:tx>
          <c:invertIfNegative val="0"/>
          <c:dLbls>
            <c:spPr>
              <a:noFill/>
              <a:ln w="2541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italiano</c:v>
                </c:pt>
                <c:pt idx="1">
                  <c:v>matematica</c:v>
                </c:pt>
                <c:pt idx="2">
                  <c:v>inglese reading</c:v>
                </c:pt>
                <c:pt idx="3">
                  <c:v>inglese listening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206.8</c:v>
                </c:pt>
                <c:pt idx="1">
                  <c:v>212.4</c:v>
                </c:pt>
                <c:pt idx="2">
                  <c:v>214.9</c:v>
                </c:pt>
                <c:pt idx="3">
                  <c:v>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6B-49B3-8AC9-C1BFF7DD894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Italia</c:v>
                </c:pt>
              </c:strCache>
            </c:strRef>
          </c:tx>
          <c:invertIfNegative val="0"/>
          <c:dLbls>
            <c:spPr>
              <a:noFill/>
              <a:ln w="2541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italiano</c:v>
                </c:pt>
                <c:pt idx="1">
                  <c:v>matematica</c:v>
                </c:pt>
                <c:pt idx="2">
                  <c:v>inglese reading</c:v>
                </c:pt>
                <c:pt idx="3">
                  <c:v>inglese listening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199.1</c:v>
                </c:pt>
                <c:pt idx="1">
                  <c:v>200.1</c:v>
                </c:pt>
                <c:pt idx="2">
                  <c:v>203.3</c:v>
                </c:pt>
                <c:pt idx="3">
                  <c:v>201.6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6B-49B3-8AC9-C1BFF7DD89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14069464"/>
        <c:axId val="314071032"/>
      </c:barChart>
      <c:catAx>
        <c:axId val="31406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4071032"/>
        <c:crosses val="autoZero"/>
        <c:auto val="1"/>
        <c:lblAlgn val="ctr"/>
        <c:lblOffset val="100"/>
        <c:noMultiLvlLbl val="0"/>
      </c:catAx>
      <c:valAx>
        <c:axId val="314071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4069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08333435310631"/>
          <c:y val="0.23005021632569908"/>
          <c:w val="0.17478619838294851"/>
          <c:h val="0.55767542755785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/>
              <a:t>% genitori genitori votanti alle lezioni dei Consigli di classe/interclasse/intersezione</a:t>
            </a:r>
          </a:p>
        </c:rich>
      </c:tx>
      <c:overlay val="0"/>
      <c:spPr>
        <a:noFill/>
        <a:ln w="1519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4774774774774794"/>
          <c:y val="0.28959276018099572"/>
          <c:w val="0.49324324324324331"/>
          <c:h val="0.574660633484163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votanti</c:v>
                </c:pt>
              </c:strCache>
            </c:strRef>
          </c:tx>
          <c:invertIfNegative val="0"/>
          <c:dLbls>
            <c:spPr>
              <a:noFill/>
              <a:ln w="151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genitori infanzia</c:v>
                </c:pt>
                <c:pt idx="1">
                  <c:v>genitori Padoa</c:v>
                </c:pt>
                <c:pt idx="2">
                  <c:v>genitori Sauro</c:v>
                </c:pt>
                <c:pt idx="3">
                  <c:v>genitori Dante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0.26</c:v>
                </c:pt>
                <c:pt idx="1">
                  <c:v>0.38</c:v>
                </c:pt>
                <c:pt idx="2">
                  <c:v>0.39</c:v>
                </c:pt>
                <c:pt idx="3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C0-40EB-A288-AE9D55A2E1F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non votanti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genitori infanzia</c:v>
                </c:pt>
                <c:pt idx="1">
                  <c:v>genitori Padoa</c:v>
                </c:pt>
                <c:pt idx="2">
                  <c:v>genitori Sauro</c:v>
                </c:pt>
                <c:pt idx="3">
                  <c:v>genitori Dante</c:v>
                </c:pt>
              </c:strCache>
            </c:strRef>
          </c:cat>
          <c:val>
            <c:numRef>
              <c:f>Foglio1!$C$2:$C$5</c:f>
              <c:numCache>
                <c:formatCode>0%</c:formatCode>
                <c:ptCount val="4"/>
                <c:pt idx="0">
                  <c:v>0.74</c:v>
                </c:pt>
                <c:pt idx="1">
                  <c:v>0.62</c:v>
                </c:pt>
                <c:pt idx="2">
                  <c:v>0.61</c:v>
                </c:pt>
                <c:pt idx="3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C0-40EB-A288-AE9D55A2E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4068680"/>
        <c:axId val="314069072"/>
      </c:barChart>
      <c:catAx>
        <c:axId val="314068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14069072"/>
        <c:crosses val="autoZero"/>
        <c:auto val="1"/>
        <c:lblAlgn val="ctr"/>
        <c:lblOffset val="100"/>
        <c:noMultiLvlLbl val="0"/>
      </c:catAx>
      <c:valAx>
        <c:axId val="3140690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14068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04504504504503"/>
          <c:y val="0.51131221719457054"/>
          <c:w val="0.19144144144144168"/>
          <c:h val="0.2171945701357466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it-IT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Percentuale ore di sostegno  ottenute rispetto alle richieste</a:t>
            </a:r>
          </a:p>
        </c:rich>
      </c:tx>
      <c:layout>
        <c:manualLayout>
          <c:xMode val="edge"/>
          <c:yMode val="edge"/>
          <c:x val="0.17566003524921703"/>
          <c:y val="2.8490028490028491E-2"/>
        </c:manualLayout>
      </c:layout>
      <c:overlay val="0"/>
      <c:spPr>
        <a:noFill/>
        <a:ln w="254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414634146341484"/>
          <c:y val="0.30035335689045972"/>
          <c:w val="0.83739837398373984"/>
          <c:h val="0.646643109540636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docenti sostegno</c:v>
                </c:pt>
              </c:strCache>
            </c:strRef>
          </c:tx>
          <c:invertIfNegative val="0"/>
          <c:dLbls>
            <c:spPr>
              <a:noFill/>
              <a:ln w="254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1">
                  <c:v>Padoa</c:v>
                </c:pt>
                <c:pt idx="2">
                  <c:v>Sauro</c:v>
                </c:pt>
                <c:pt idx="3">
                  <c:v>Dante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1">
                  <c:v>0.89</c:v>
                </c:pt>
                <c:pt idx="2">
                  <c:v>0.74</c:v>
                </c:pt>
                <c:pt idx="3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C9-4D85-BCA5-BD1921C47DA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educatori</c:v>
                </c:pt>
              </c:strCache>
            </c:strRef>
          </c:tx>
          <c:invertIfNegative val="0"/>
          <c:dLbls>
            <c:spPr>
              <a:noFill/>
              <a:ln w="25485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1">
                  <c:v>Padoa</c:v>
                </c:pt>
                <c:pt idx="2">
                  <c:v>Sauro</c:v>
                </c:pt>
                <c:pt idx="3">
                  <c:v>Dante</c:v>
                </c:pt>
              </c:strCache>
            </c:strRef>
          </c:cat>
          <c:val>
            <c:numRef>
              <c:f>Foglio1!$C$2:$C$5</c:f>
              <c:numCache>
                <c:formatCode>0%</c:formatCode>
                <c:ptCount val="4"/>
                <c:pt idx="1">
                  <c:v>1</c:v>
                </c:pt>
                <c:pt idx="2">
                  <c:v>0.79</c:v>
                </c:pt>
                <c:pt idx="3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C9-4D85-BCA5-BD1921C47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14072600"/>
        <c:axId val="314072992"/>
      </c:barChart>
      <c:catAx>
        <c:axId val="314072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4072992"/>
        <c:crosses val="autoZero"/>
        <c:auto val="1"/>
        <c:lblAlgn val="ctr"/>
        <c:lblOffset val="100"/>
        <c:noMultiLvlLbl val="0"/>
      </c:catAx>
      <c:valAx>
        <c:axId val="3140729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14072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404794761479567E-2"/>
          <c:y val="0.16961116973780341"/>
          <c:w val="0.64097721676543007"/>
          <c:h val="8.4805584868901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</a:defRPr>
      </a:pPr>
      <a:endParaRPr lang="it-IT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Valorizzazione delle professionalità interne</a:t>
            </a:r>
          </a:p>
        </c:rich>
      </c:tx>
      <c:layout>
        <c:manualLayout>
          <c:xMode val="edge"/>
          <c:yMode val="edge"/>
          <c:x val="0.22323050372128142"/>
          <c:y val="0.881159420289855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7208808113487324E-2"/>
          <c:y val="0.14718253968253969"/>
          <c:w val="0.91660790890564658"/>
          <c:h val="0.6263951381077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a.s. 2015/16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% docenti coinvolti nelle commissioni e nei gruppi di progetto</c:v>
                </c:pt>
                <c:pt idx="1">
                  <c:v>% docenti funzioni strumentali</c:v>
                </c:pt>
                <c:pt idx="2">
                  <c:v>% docenti in attività aggiuntive di non insegnamento a carattere referenziale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0.3</c:v>
                </c:pt>
                <c:pt idx="1">
                  <c:v>7.0000000000000007E-2</c:v>
                </c:pt>
                <c:pt idx="2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DF-4E3D-89C9-FFA971F5BBE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a.s. 2016/17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% docenti coinvolti nelle commissioni e nei gruppi di progetto</c:v>
                </c:pt>
                <c:pt idx="1">
                  <c:v>% docenti funzioni strumentali</c:v>
                </c:pt>
                <c:pt idx="2">
                  <c:v>% docenti in attività aggiuntive di non insegnamento a carattere referenziale</c:v>
                </c:pt>
              </c:strCache>
            </c:strRef>
          </c:cat>
          <c:val>
            <c:numRef>
              <c:f>Foglio1!$C$2:$C$4</c:f>
              <c:numCache>
                <c:formatCode>0.00%</c:formatCode>
                <c:ptCount val="3"/>
                <c:pt idx="0">
                  <c:v>0.41</c:v>
                </c:pt>
                <c:pt idx="1">
                  <c:v>6.4000000000000001E-2</c:v>
                </c:pt>
                <c:pt idx="2">
                  <c:v>0.36399999999999999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DF-4E3D-89C9-FFA971F5BBE1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a.s. 2017-18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% docenti coinvolti nelle commissioni e nei gruppi di progetto</c:v>
                </c:pt>
                <c:pt idx="1">
                  <c:v>% docenti funzioni strumentali</c:v>
                </c:pt>
                <c:pt idx="2">
                  <c:v>% docenti in attività aggiuntive di non insegnamento a carattere referenziale</c:v>
                </c:pt>
              </c:strCache>
            </c:strRef>
          </c:cat>
          <c:val>
            <c:numRef>
              <c:f>Foglio1!$D$2:$D$4</c:f>
              <c:numCache>
                <c:formatCode>0.00%</c:formatCode>
                <c:ptCount val="3"/>
                <c:pt idx="0" formatCode="0%">
                  <c:v>0.4</c:v>
                </c:pt>
                <c:pt idx="1">
                  <c:v>1.2E-2</c:v>
                </c:pt>
                <c:pt idx="2" formatCode="0%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DF-4E3D-89C9-FFA971F5BBE1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a.s. 2018-19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% docenti coinvolti nelle commissioni e nei gruppi di progetto</c:v>
                </c:pt>
                <c:pt idx="1">
                  <c:v>% docenti funzioni strumentali</c:v>
                </c:pt>
                <c:pt idx="2">
                  <c:v>% docenti in attività aggiuntive di non insegnamento a carattere referenziale</c:v>
                </c:pt>
              </c:strCache>
            </c:strRef>
          </c:cat>
          <c:val>
            <c:numRef>
              <c:f>Foglio1!$E$2:$E$4</c:f>
              <c:numCache>
                <c:formatCode>0.00%</c:formatCode>
                <c:ptCount val="3"/>
                <c:pt idx="0" formatCode="0%">
                  <c:v>0.28000000000000003</c:v>
                </c:pt>
                <c:pt idx="1">
                  <c:v>6.6000000000000003E-2</c:v>
                </c:pt>
                <c:pt idx="2" formatCode="0%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DF-4E3D-89C9-FFA971F5BBE1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a.s. 2019-20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% docenti coinvolti nelle commissioni e nei gruppi di progetto</c:v>
                </c:pt>
                <c:pt idx="1">
                  <c:v>% docenti funzioni strumentali</c:v>
                </c:pt>
                <c:pt idx="2">
                  <c:v>% docenti in attività aggiuntive di non insegnamento a carattere referenziale</c:v>
                </c:pt>
              </c:strCache>
            </c:strRef>
          </c:cat>
          <c:val>
            <c:numRef>
              <c:f>Foglio1!$F$2:$F$4</c:f>
              <c:numCache>
                <c:formatCode>0.00%</c:formatCode>
                <c:ptCount val="3"/>
                <c:pt idx="0">
                  <c:v>0.245</c:v>
                </c:pt>
                <c:pt idx="1">
                  <c:v>6.3E-2</c:v>
                </c:pt>
                <c:pt idx="2">
                  <c:v>0.32300000000000001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DF-4E3D-89C9-FFA971F5BB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4074168"/>
        <c:axId val="314074560"/>
      </c:barChart>
      <c:catAx>
        <c:axId val="31407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4074560"/>
        <c:crosses val="autoZero"/>
        <c:auto val="1"/>
        <c:lblAlgn val="ctr"/>
        <c:lblOffset val="100"/>
        <c:noMultiLvlLbl val="0"/>
      </c:catAx>
      <c:valAx>
        <c:axId val="31407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407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it-IT" sz="2400"/>
              <a:t>Stai bene in classe?</a:t>
            </a:r>
          </a:p>
        </c:rich>
      </c:tx>
      <c:overlay val="0"/>
      <c:spPr>
        <a:noFill/>
        <a:ln w="2540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352112676056326"/>
          <c:y val="0.23241590214067293"/>
          <c:w val="0.721830985915493"/>
          <c:h val="0.72171253822629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SI'</c:v>
                </c:pt>
              </c:strCache>
            </c:strRef>
          </c:tx>
          <c:invertIfNegative val="0"/>
          <c:dLbls>
            <c:spPr>
              <a:noFill/>
              <a:ln w="2540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alunni primaria Padoa</c:v>
                </c:pt>
                <c:pt idx="1">
                  <c:v>alunni primaria Sauro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1</c:v>
                </c:pt>
                <c:pt idx="1">
                  <c:v>0.91100000000000003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16-433B-9220-87D7217FDD5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 w="2540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alunni primaria Padoa</c:v>
                </c:pt>
                <c:pt idx="1">
                  <c:v>alunni primaria Sauro</c:v>
                </c:pt>
              </c:strCache>
            </c:strRef>
          </c:cat>
          <c:val>
            <c:numRef>
              <c:f>Foglio1!$C$2:$C$3</c:f>
              <c:numCache>
                <c:formatCode>0%</c:formatCode>
                <c:ptCount val="2"/>
                <c:pt idx="0">
                  <c:v>0</c:v>
                </c:pt>
                <c:pt idx="1">
                  <c:v>8.8999999999999996E-2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16-433B-9220-87D7217FDD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14067896"/>
        <c:axId val="350124336"/>
      </c:barChart>
      <c:catAx>
        <c:axId val="314067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it-IT"/>
          </a:p>
        </c:txPr>
        <c:crossAx val="350124336"/>
        <c:crosses val="autoZero"/>
        <c:auto val="1"/>
        <c:lblAlgn val="ctr"/>
        <c:lblOffset val="100"/>
        <c:noMultiLvlLbl val="0"/>
      </c:catAx>
      <c:valAx>
        <c:axId val="35012433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14067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958676398326924"/>
          <c:y val="9.7644605235156431E-2"/>
          <c:w val="0.26797013387025254"/>
          <c:h val="0.159880825707597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it-IT" sz="2400"/>
              <a:t>Stai bene a scuola?</a:t>
            </a:r>
          </a:p>
        </c:rich>
      </c:tx>
      <c:overlay val="0"/>
      <c:spPr>
        <a:noFill/>
        <a:ln w="2533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94366197183099"/>
          <c:y val="0.29343629343629346"/>
          <c:w val="0.58056961278716557"/>
          <c:h val="0.648648648648649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 niente</c:v>
                </c:pt>
              </c:strCache>
            </c:strRef>
          </c:tx>
          <c:invertIfNegative val="0"/>
          <c:dLbls>
            <c:spPr>
              <a:noFill/>
              <a:ln w="25337">
                <a:noFill/>
              </a:ln>
            </c:spPr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</c:f>
              <c:strCache>
                <c:ptCount val="1"/>
                <c:pt idx="0">
                  <c:v>alunni secondaria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3.7999999999999999E-2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C1-4E10-BF3B-52A5F9B8FEE4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poco</c:v>
                </c:pt>
              </c:strCache>
            </c:strRef>
          </c:tx>
          <c:invertIfNegative val="0"/>
          <c:dLbls>
            <c:spPr>
              <a:noFill/>
              <a:ln w="25337">
                <a:noFill/>
              </a:ln>
            </c:spPr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</c:f>
              <c:strCache>
                <c:ptCount val="1"/>
                <c:pt idx="0">
                  <c:v>alunni secondaria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5.5E-2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C1-4E10-BF3B-52A5F9B8FEE4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abbastanza</c:v>
                </c:pt>
              </c:strCache>
            </c:strRef>
          </c:tx>
          <c:invertIfNegative val="0"/>
          <c:dLbls>
            <c:spPr>
              <a:noFill/>
              <a:ln w="25337">
                <a:noFill/>
              </a:ln>
            </c:spPr>
            <c:txPr>
              <a:bodyPr/>
              <a:lstStyle/>
              <a:p>
                <a:pPr>
                  <a:defRPr sz="2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</c:f>
              <c:strCache>
                <c:ptCount val="1"/>
                <c:pt idx="0">
                  <c:v>alunni secondaria</c:v>
                </c:pt>
              </c:strCache>
            </c:strRef>
          </c:cat>
          <c:val>
            <c:numRef>
              <c:f>Foglio1!$D$2</c:f>
              <c:numCache>
                <c:formatCode>0%</c:formatCode>
                <c:ptCount val="1"/>
                <c:pt idx="0">
                  <c:v>0.60899999999999999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0C1-4E10-BF3B-52A5F9B8FEE4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molto</c:v>
                </c:pt>
              </c:strCache>
            </c:strRef>
          </c:tx>
          <c:invertIfNegative val="0"/>
          <c:dLbls>
            <c:spPr>
              <a:noFill/>
              <a:ln w="25337">
                <a:noFill/>
              </a:ln>
            </c:spPr>
            <c:txPr>
              <a:bodyPr/>
              <a:lstStyle/>
              <a:p>
                <a:pPr>
                  <a:defRPr sz="2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</c:f>
              <c:strCache>
                <c:ptCount val="1"/>
                <c:pt idx="0">
                  <c:v>alunni secondaria</c:v>
                </c:pt>
              </c:strCache>
            </c:strRef>
          </c:cat>
          <c:val>
            <c:numRef>
              <c:f>Foglio1!$E$2</c:f>
              <c:numCache>
                <c:formatCode>0%</c:formatCode>
                <c:ptCount val="1"/>
                <c:pt idx="0">
                  <c:v>0.309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C1-4E10-BF3B-52A5F9B8F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50123944"/>
        <c:axId val="350124728"/>
      </c:barChart>
      <c:catAx>
        <c:axId val="350123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it-IT"/>
          </a:p>
        </c:txPr>
        <c:crossAx val="350124728"/>
        <c:crosses val="autoZero"/>
        <c:auto val="1"/>
        <c:lblAlgn val="ctr"/>
        <c:lblOffset val="100"/>
        <c:noMultiLvlLbl val="0"/>
      </c:catAx>
      <c:valAx>
        <c:axId val="3501247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50123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1743416202188213"/>
          <c:y val="0.33728185555005102"/>
          <c:w val="0.15567764256740632"/>
          <c:h val="0.56667292599333685"/>
        </c:manualLayout>
      </c:layout>
      <c:overlay val="0"/>
      <c:txPr>
        <a:bodyPr/>
        <a:lstStyle/>
        <a:p>
          <a:pPr>
            <a:defRPr sz="20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Consiglieresti ad un collega di chiedere trasferimento in questo Istituto?</a:t>
            </a:r>
          </a:p>
        </c:rich>
      </c:tx>
      <c:overlay val="0"/>
      <c:spPr>
        <a:noFill/>
        <a:ln w="2547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952095808383234"/>
          <c:y val="0.31417624521072818"/>
          <c:w val="0.72654690618762452"/>
          <c:h val="0.66666666666666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SI'</c:v>
                </c:pt>
              </c:strCache>
            </c:strRef>
          </c:tx>
          <c:invertIfNegative val="0"/>
          <c:dLbls>
            <c:spPr>
              <a:noFill/>
              <a:ln w="2547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docenti infanzia</c:v>
                </c:pt>
                <c:pt idx="1">
                  <c:v>docenti primaria Padoa</c:v>
                </c:pt>
                <c:pt idx="2">
                  <c:v>docenti primaria Sauro</c:v>
                </c:pt>
                <c:pt idx="3">
                  <c:v>docenti secondaria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0.96</c:v>
                </c:pt>
                <c:pt idx="3">
                  <c:v>0.84599999999999997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4C-4B78-8D80-1A17C3DAB94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 w="2547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Foglio1!$A$2:$A$5</c:f>
              <c:strCache>
                <c:ptCount val="4"/>
                <c:pt idx="0">
                  <c:v>docenti infanzia</c:v>
                </c:pt>
                <c:pt idx="1">
                  <c:v>docenti primaria Padoa</c:v>
                </c:pt>
                <c:pt idx="2">
                  <c:v>docenti primaria Sauro</c:v>
                </c:pt>
                <c:pt idx="3">
                  <c:v>docenti secondaria</c:v>
                </c:pt>
              </c:strCache>
            </c:strRef>
          </c:cat>
          <c:val>
            <c:numRef>
              <c:f>Foglio1!$C$2:$C$5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</c:v>
                </c:pt>
                <c:pt idx="2">
                  <c:v>0.04</c:v>
                </c:pt>
                <c:pt idx="3">
                  <c:v>0.154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4C-4B78-8D80-1A17C3DAB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50122768"/>
        <c:axId val="350125120"/>
      </c:barChart>
      <c:catAx>
        <c:axId val="35012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50125120"/>
        <c:crosses val="autoZero"/>
        <c:auto val="1"/>
        <c:lblAlgn val="ctr"/>
        <c:lblOffset val="100"/>
        <c:noMultiLvlLbl val="0"/>
      </c:catAx>
      <c:valAx>
        <c:axId val="3501251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50122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732535433070904"/>
          <c:y val="0.21072790204013356"/>
          <c:w val="0.25548892388451494"/>
          <c:h val="9.195386433269556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it-IT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2000"/>
              <a:t>Percezione dei docenti del servizio di segreteria</a:t>
            </a:r>
          </a:p>
        </c:rich>
      </c:tx>
      <c:layout>
        <c:manualLayout>
          <c:xMode val="edge"/>
          <c:yMode val="edge"/>
          <c:x val="0.18793981481481492"/>
          <c:y val="2.3809523809523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soddisfatto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docenti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43-4954-A8A8-A210391792D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poco soddisfatto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docenti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43-4954-A8A8-A210391792D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soddisfatto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docenti</c:v>
                </c:pt>
              </c:strCache>
            </c:strRef>
          </c:cat>
          <c:val>
            <c:numRef>
              <c:f>Foglio1!$D$2</c:f>
              <c:numCache>
                <c:formatCode>0%</c:formatCode>
                <c:ptCount val="1"/>
                <c:pt idx="0">
                  <c:v>0.57299999999999995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43-4954-A8A8-A210391792D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molto soddisfatto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docenti</c:v>
                </c:pt>
              </c:strCache>
            </c:strRef>
          </c:cat>
          <c:val>
            <c:numRef>
              <c:f>Foglio1!$E$2</c:f>
              <c:numCache>
                <c:formatCode>0%</c:formatCode>
                <c:ptCount val="1"/>
                <c:pt idx="0">
                  <c:v>0.29199999999999998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43-4954-A8A8-A210391792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0119632"/>
        <c:axId val="350120024"/>
      </c:barChart>
      <c:catAx>
        <c:axId val="35011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0120024"/>
        <c:crosses val="autoZero"/>
        <c:auto val="1"/>
        <c:lblAlgn val="ctr"/>
        <c:lblOffset val="100"/>
        <c:noMultiLvlLbl val="0"/>
      </c:catAx>
      <c:valAx>
        <c:axId val="35012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011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Percezione dei genitori del servizio di segreteria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soddisfatto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Genitori</c:v>
                </c:pt>
              </c:strCache>
            </c:strRef>
          </c:cat>
          <c:val>
            <c:numRef>
              <c:f>Foglio1!$B$2</c:f>
              <c:numCache>
                <c:formatCode>0.00%</c:formatCode>
                <c:ptCount val="1"/>
                <c:pt idx="0">
                  <c:v>1.4E-2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ED-4264-BB80-77E58226023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poco soddisfatto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Genitori</c:v>
                </c:pt>
              </c:strCache>
            </c:strRef>
          </c:cat>
          <c:val>
            <c:numRef>
              <c:f>Foglio1!$C$2</c:f>
              <c:numCache>
                <c:formatCode>0.00%</c:formatCode>
                <c:ptCount val="1"/>
                <c:pt idx="0">
                  <c:v>5.6000000000000001E-2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ED-4264-BB80-77E582260238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soddisfatto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Genitori</c:v>
                </c:pt>
              </c:strCache>
            </c:strRef>
          </c:cat>
          <c:val>
            <c:numRef>
              <c:f>Foglio1!$D$2</c:f>
              <c:numCache>
                <c:formatCode>0.00%</c:formatCode>
                <c:ptCount val="1"/>
                <c:pt idx="0">
                  <c:v>0.80200000000000005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ED-4264-BB80-77E582260238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molto soddisfatto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Genitori</c:v>
                </c:pt>
              </c:strCache>
            </c:strRef>
          </c:cat>
          <c:val>
            <c:numRef>
              <c:f>Foglio1!$E$2</c:f>
              <c:numCache>
                <c:formatCode>0.00%</c:formatCode>
                <c:ptCount val="1"/>
                <c:pt idx="0">
                  <c:v>0.128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ED-4264-BB80-77E5822602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121592"/>
        <c:axId val="350125512"/>
      </c:barChart>
      <c:catAx>
        <c:axId val="35012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0125512"/>
        <c:crosses val="autoZero"/>
        <c:auto val="1"/>
        <c:lblAlgn val="ctr"/>
        <c:lblOffset val="100"/>
        <c:noMultiLvlLbl val="0"/>
      </c:catAx>
      <c:valAx>
        <c:axId val="35012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012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 err="1"/>
              <a:t>Composizione</a:t>
            </a:r>
            <a:r>
              <a:rPr lang="en-US" sz="3200" dirty="0"/>
              <a:t> </a:t>
            </a:r>
            <a:r>
              <a:rPr lang="en-US" sz="3200" dirty="0" err="1"/>
              <a:t>personale</a:t>
            </a:r>
            <a:r>
              <a:rPr lang="en-US" sz="3200" dirty="0"/>
              <a:t> </a:t>
            </a:r>
            <a:r>
              <a:rPr lang="en-US" sz="3200" dirty="0" err="1"/>
              <a:t>docente</a:t>
            </a:r>
            <a:r>
              <a:rPr lang="en-US" sz="3200" dirty="0"/>
              <a:t> </a:t>
            </a:r>
            <a:r>
              <a:rPr lang="en-US" sz="3200" dirty="0" err="1"/>
              <a:t>dell'Istituto</a:t>
            </a:r>
            <a:r>
              <a:rPr lang="en-US" sz="3200" dirty="0"/>
              <a:t>  </a:t>
            </a:r>
          </a:p>
        </c:rich>
      </c:tx>
      <c:layout/>
      <c:overlay val="0"/>
      <c:spPr>
        <a:noFill/>
        <a:ln w="25410">
          <a:noFill/>
        </a:ln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36687721727069E-2"/>
          <c:y val="0.23791035882348241"/>
          <c:w val="0.47260419370655593"/>
          <c:h val="0.7474132110017246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percentuale</c:v>
                </c:pt>
              </c:strCache>
            </c:strRef>
          </c:tx>
          <c:explosion val="25"/>
          <c:dLbls>
            <c:spPr>
              <a:noFill/>
              <a:ln w="25410">
                <a:noFill/>
              </a:ln>
            </c:spPr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Foglio1!$A$2:$A$3</c:f>
              <c:strCache>
                <c:ptCount val="2"/>
                <c:pt idx="0">
                  <c:v>docenti di ruolo</c:v>
                </c:pt>
                <c:pt idx="1">
                  <c:v>docenti non di ruolo</c:v>
                </c:pt>
              </c:strCache>
            </c:strRef>
          </c:cat>
          <c:val>
            <c:numRef>
              <c:f>Foglio1!$B$2:$B$3</c:f>
              <c:numCache>
                <c:formatCode>0.00%</c:formatCode>
                <c:ptCount val="2"/>
                <c:pt idx="0">
                  <c:v>0.75700000000000001</c:v>
                </c:pt>
                <c:pt idx="1">
                  <c:v>0.24299999999999999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A0-4D4C-908F-59AE5A4B0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63350785340314208"/>
          <c:y val="0.50993377483443669"/>
          <c:w val="0.34293193717277487"/>
          <c:h val="0.31788079470198716"/>
        </c:manualLayout>
      </c:layout>
      <c:overlay val="0"/>
      <c:txPr>
        <a:bodyPr/>
        <a:lstStyle/>
        <a:p>
          <a:pPr>
            <a:defRPr sz="2400"/>
          </a:pPr>
          <a:endParaRPr lang="it-IT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I servizi offerti da Mensallegra sono adeguati alle sue necessità?</a:t>
            </a:r>
          </a:p>
        </c:rich>
      </c:tx>
      <c:overlay val="0"/>
      <c:spPr>
        <a:noFill/>
        <a:ln w="2175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281663516068054"/>
          <c:y val="0.18214285714285725"/>
          <c:w val="0.6880907372400763"/>
          <c:h val="0.6428571428571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 niente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</c:f>
              <c:strCache>
                <c:ptCount val="1"/>
                <c:pt idx="0">
                  <c:v>genitori Padoa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60-4DA6-A1A9-39132007FAA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poco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</c:f>
              <c:strCache>
                <c:ptCount val="1"/>
                <c:pt idx="0">
                  <c:v>genitori Padoa</c:v>
                </c:pt>
              </c:strCache>
            </c:strRef>
          </c:cat>
          <c:val>
            <c:numRef>
              <c:f>Foglio1!$C$2</c:f>
              <c:numCache>
                <c:formatCode>0.00%</c:formatCode>
                <c:ptCount val="1"/>
                <c:pt idx="0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60-4DA6-A1A9-39132007FAA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abbastanza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</c:f>
              <c:strCache>
                <c:ptCount val="1"/>
                <c:pt idx="0">
                  <c:v>genitori Padoa</c:v>
                </c:pt>
              </c:strCache>
            </c:strRef>
          </c:cat>
          <c:val>
            <c:numRef>
              <c:f>Foglio1!$D$2</c:f>
              <c:numCache>
                <c:formatCode>0.00%</c:formatCode>
                <c:ptCount val="1"/>
                <c:pt idx="0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60-4DA6-A1A9-39132007FAA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molto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</c:f>
              <c:strCache>
                <c:ptCount val="1"/>
                <c:pt idx="0">
                  <c:v>genitori Padoa</c:v>
                </c:pt>
              </c:strCache>
            </c:strRef>
          </c:cat>
          <c:val>
            <c:numRef>
              <c:f>Foglio1!$E$2</c:f>
              <c:numCache>
                <c:formatCode>0.00%</c:formatCode>
                <c:ptCount val="1"/>
                <c:pt idx="0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60-4DA6-A1A9-39132007FA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0120808"/>
        <c:axId val="350120416"/>
      </c:barChart>
      <c:catAx>
        <c:axId val="35012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it-IT"/>
          </a:p>
        </c:txPr>
        <c:crossAx val="350120416"/>
        <c:crosses val="autoZero"/>
        <c:auto val="1"/>
        <c:lblAlgn val="ctr"/>
        <c:lblOffset val="100"/>
        <c:noMultiLvlLbl val="0"/>
      </c:catAx>
      <c:valAx>
        <c:axId val="35012041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50120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96008304642689"/>
          <c:y val="0.35357142857142859"/>
          <c:w val="0.14726926341393515"/>
          <c:h val="0.50021890417224812"/>
        </c:manualLayout>
      </c:layout>
      <c:overlay val="0"/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In caso di necessità hai contattato il Dirigente scolastico?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SI'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docenti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0.78400000000000003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EE-451E-967C-D57573E636B9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docenti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EE-451E-967C-D57573E636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50122376"/>
        <c:axId val="350123160"/>
      </c:barChart>
      <c:catAx>
        <c:axId val="35012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0123160"/>
        <c:crosses val="autoZero"/>
        <c:auto val="1"/>
        <c:lblAlgn val="ctr"/>
        <c:lblOffset val="100"/>
        <c:noMultiLvlLbl val="0"/>
      </c:catAx>
      <c:valAx>
        <c:axId val="350123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012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39367286535991"/>
          <c:y val="0.84871128608923885"/>
          <c:w val="0.38071606075836267"/>
          <c:h val="0.134622047244094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Il Dirigente ha preso in carico il problema/necessità?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SI'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docenti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CA-4B7C-8FD8-C7C9B8BB242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docenti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CA-4B7C-8FD8-C7C9B8BB24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1591728"/>
        <c:axId val="351594864"/>
      </c:barChart>
      <c:catAx>
        <c:axId val="35159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594864"/>
        <c:crosses val="autoZero"/>
        <c:auto val="1"/>
        <c:lblAlgn val="ctr"/>
        <c:lblOffset val="100"/>
        <c:noMultiLvlLbl val="0"/>
      </c:catAx>
      <c:valAx>
        <c:axId val="35159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59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76815398075236"/>
          <c:y val="0.90580524114173233"/>
          <c:w val="0.37683391659375909"/>
          <c:h val="7.856975885826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2000"/>
              <a:t>Come valuti l'organizzazione dello spazio in aule tematiche?</a:t>
            </a:r>
          </a:p>
        </c:rich>
      </c:tx>
      <c:layout>
        <c:manualLayout>
          <c:xMode val="edge"/>
          <c:yMode val="edge"/>
          <c:x val="0.13486570428696412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soddisfatto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Foglio1!$A$2:$A$2</c:f>
              <c:strCache>
                <c:ptCount val="1"/>
                <c:pt idx="0">
                  <c:v>alunni</c:v>
                </c:pt>
              </c:strCache>
            </c:strRef>
          </c:cat>
          <c:val>
            <c:numRef>
              <c:f>Foglio1!$B$2:$B$2</c:f>
              <c:numCache>
                <c:formatCode>0.00%</c:formatCode>
                <c:ptCount val="1"/>
                <c:pt idx="0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9E-4012-BAA3-2631C35660D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poco soddisfatto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Foglio1!$A$2:$A$2</c:f>
              <c:strCache>
                <c:ptCount val="1"/>
                <c:pt idx="0">
                  <c:v>alunni</c:v>
                </c:pt>
              </c:strCache>
            </c:strRef>
          </c:cat>
          <c:val>
            <c:numRef>
              <c:f>Foglio1!$C$2:$C$2</c:f>
              <c:numCache>
                <c:formatCode>0%</c:formatCode>
                <c:ptCount val="1"/>
                <c:pt idx="0">
                  <c:v>9.9000000000000005E-2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9E-4012-BAA3-2631C35660DD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soddisfatto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Foglio1!$A$2:$A$2</c:f>
              <c:strCache>
                <c:ptCount val="1"/>
                <c:pt idx="0">
                  <c:v>alunni</c:v>
                </c:pt>
              </c:strCache>
            </c:strRef>
          </c:cat>
          <c:val>
            <c:numRef>
              <c:f>Foglio1!$D$2:$D$2</c:f>
              <c:numCache>
                <c:formatCode>0.00%</c:formatCode>
                <c:ptCount val="1"/>
                <c:pt idx="0">
                  <c:v>0.68700000000000006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9E-4012-BAA3-2631C35660DD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molto soddisfatto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Foglio1!$A$2:$A$2</c:f>
              <c:strCache>
                <c:ptCount val="1"/>
                <c:pt idx="0">
                  <c:v>alunni</c:v>
                </c:pt>
              </c:strCache>
            </c:strRef>
          </c:cat>
          <c:val>
            <c:numRef>
              <c:f>Foglio1!$E$2:$E$2</c:f>
              <c:numCache>
                <c:formatCode>0.00%</c:formatCode>
                <c:ptCount val="1"/>
                <c:pt idx="0">
                  <c:v>0.19800000000000001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9E-4012-BAA3-2631C35660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1592120"/>
        <c:axId val="351589768"/>
      </c:barChart>
      <c:catAx>
        <c:axId val="35159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589768"/>
        <c:crosses val="autoZero"/>
        <c:auto val="1"/>
        <c:lblAlgn val="ctr"/>
        <c:lblOffset val="100"/>
        <c:noMultiLvlLbl val="0"/>
      </c:catAx>
      <c:valAx>
        <c:axId val="35158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592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>
                <a:solidFill>
                  <a:schemeClr val="bg1"/>
                </a:solidFill>
              </a:rPr>
              <a:t>Consideri funzionale l'utilizzo degli armadietti? </a:t>
            </a:r>
          </a:p>
          <a:p>
            <a:pPr>
              <a:defRPr sz="2400">
                <a:solidFill>
                  <a:schemeClr val="bg1"/>
                </a:solidFill>
              </a:defRPr>
            </a:pPr>
            <a:r>
              <a:rPr lang="it-IT" sz="2400" dirty="0">
                <a:solidFill>
                  <a:schemeClr val="bg1"/>
                </a:solidFill>
              </a:rPr>
              <a:t>risposte in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5484106153397494E-2"/>
          <c:y val="0.12698412698412698"/>
          <c:w val="0.9190529308836396"/>
          <c:h val="0.69018497687789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2017/18</c:v>
                </c:pt>
                <c:pt idx="1">
                  <c:v>a.s. 2018/19</c:v>
                </c:pt>
                <c:pt idx="2">
                  <c:v>a.s. 2019/20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38</c:v>
                </c:pt>
                <c:pt idx="1">
                  <c:v>21.8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8D-453C-911F-0EDEC15B79F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2017/18</c:v>
                </c:pt>
                <c:pt idx="1">
                  <c:v>a.s. 2018/19</c:v>
                </c:pt>
                <c:pt idx="2">
                  <c:v>a.s. 2019/20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22</c:v>
                </c:pt>
                <c:pt idx="1">
                  <c:v>21.8</c:v>
                </c:pt>
                <c:pt idx="2">
                  <c:v>24.4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8D-453C-911F-0EDEC15B79F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2017/18</c:v>
                </c:pt>
                <c:pt idx="1">
                  <c:v>a.s. 2018/19</c:v>
                </c:pt>
                <c:pt idx="2">
                  <c:v>a.s. 2019/20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26</c:v>
                </c:pt>
                <c:pt idx="1">
                  <c:v>31.8</c:v>
                </c:pt>
                <c:pt idx="2">
                  <c:v>24.4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8D-453C-911F-0EDEC15B79F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2017/18</c:v>
                </c:pt>
                <c:pt idx="1">
                  <c:v>a.s. 2018/19</c:v>
                </c:pt>
                <c:pt idx="2">
                  <c:v>a.s. 2019/20</c:v>
                </c:pt>
              </c:strCache>
            </c:strRef>
          </c:cat>
          <c:val>
            <c:numRef>
              <c:f>Foglio1!$E$2:$E$4</c:f>
              <c:numCache>
                <c:formatCode>General</c:formatCode>
                <c:ptCount val="3"/>
                <c:pt idx="0">
                  <c:v>14</c:v>
                </c:pt>
                <c:pt idx="1">
                  <c:v>24.5</c:v>
                </c:pt>
                <c:pt idx="2">
                  <c:v>35.1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18D-453C-911F-0EDEC15B79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1590160"/>
        <c:axId val="351594472"/>
      </c:barChart>
      <c:catAx>
        <c:axId val="35159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594472"/>
        <c:crosses val="autoZero"/>
        <c:auto val="1"/>
        <c:lblAlgn val="ctr"/>
        <c:lblOffset val="100"/>
        <c:noMultiLvlLbl val="0"/>
      </c:catAx>
      <c:valAx>
        <c:axId val="35159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59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947272680023887E-2"/>
          <c:y val="0.88656118143459928"/>
          <c:w val="0.90009563161040529"/>
          <c:h val="0.11343881856540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Come valuti il servizio pausa pranzo?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non soddisfatto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a.s.2018-19</c:v>
                </c:pt>
                <c:pt idx="1">
                  <c:v>a.s. 2019/20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</c:v>
                </c:pt>
                <c:pt idx="1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CB-4A6B-BC43-CD25AE6346E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poco soddisfatto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a.s.2018-19</c:v>
                </c:pt>
                <c:pt idx="1">
                  <c:v>a.s. 2019/20</c:v>
                </c:pt>
              </c:strCache>
            </c:strRef>
          </c:cat>
          <c:val>
            <c:numRef>
              <c:f>Foglio1!$C$2:$C$3</c:f>
              <c:numCache>
                <c:formatCode>0%</c:formatCode>
                <c:ptCount val="2"/>
                <c:pt idx="0">
                  <c:v>0.08</c:v>
                </c:pt>
                <c:pt idx="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CB-4A6B-BC43-CD25AE6346E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soddisfatto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a.s.2018-19</c:v>
                </c:pt>
                <c:pt idx="1">
                  <c:v>a.s. 2019/20</c:v>
                </c:pt>
              </c:strCache>
            </c:strRef>
          </c:cat>
          <c:val>
            <c:numRef>
              <c:f>Foglio1!$D$2:$D$3</c:f>
              <c:numCache>
                <c:formatCode>0%</c:formatCode>
                <c:ptCount val="2"/>
                <c:pt idx="0">
                  <c:v>0.5</c:v>
                </c:pt>
                <c:pt idx="1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CB-4A6B-BC43-CD25AE6346E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molto soddisfatto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a.s.2018-19</c:v>
                </c:pt>
                <c:pt idx="1">
                  <c:v>a.s. 2019/20</c:v>
                </c:pt>
              </c:strCache>
            </c:strRef>
          </c:cat>
          <c:val>
            <c:numRef>
              <c:f>Foglio1!$E$2:$E$3</c:f>
              <c:numCache>
                <c:formatCode>0%</c:formatCode>
                <c:ptCount val="2"/>
                <c:pt idx="0">
                  <c:v>0.42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CB-4A6B-BC43-CD25AE6346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1595256"/>
        <c:axId val="351588200"/>
      </c:barChart>
      <c:catAx>
        <c:axId val="35159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588200"/>
        <c:crosses val="autoZero"/>
        <c:auto val="1"/>
        <c:lblAlgn val="ctr"/>
        <c:lblOffset val="100"/>
        <c:noMultiLvlLbl val="0"/>
      </c:catAx>
      <c:valAx>
        <c:axId val="35158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595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647801837270331E-2"/>
          <c:y val="0.83219798538696177"/>
          <c:w val="0.9775377296587926"/>
          <c:h val="0.15428850109952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9314341325312"/>
          <c:y val="7.3918240246600334E-2"/>
          <c:w val="0.6439836031731988"/>
          <c:h val="0.76595091059689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 niente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Foglio1!$A$2:$A$5</c:f>
              <c:strCache>
                <c:ptCount val="4"/>
                <c:pt idx="0">
                  <c:v>a.s. 2016-17</c:v>
                </c:pt>
                <c:pt idx="1">
                  <c:v>a.s. 2017-18</c:v>
                </c:pt>
                <c:pt idx="2">
                  <c:v>a.s. 2018-19</c:v>
                </c:pt>
                <c:pt idx="3">
                  <c:v>a.s. 2019.20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 formatCode="0.00%">
                  <c:v>0.17499999999999999</c:v>
                </c:pt>
                <c:pt idx="1">
                  <c:v>0.1</c:v>
                </c:pt>
                <c:pt idx="2">
                  <c:v>0.11600000000000001</c:v>
                </c:pt>
                <c:pt idx="3" formatCode="0.00%">
                  <c:v>3.7999999999999999E-2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68-431C-AE96-2CE13270CF4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poco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Foglio1!$A$2:$A$5</c:f>
              <c:strCache>
                <c:ptCount val="4"/>
                <c:pt idx="0">
                  <c:v>a.s. 2016-17</c:v>
                </c:pt>
                <c:pt idx="1">
                  <c:v>a.s. 2017-18</c:v>
                </c:pt>
                <c:pt idx="2">
                  <c:v>a.s. 2018-19</c:v>
                </c:pt>
                <c:pt idx="3">
                  <c:v>a.s. 2019.20</c:v>
                </c:pt>
              </c:strCache>
            </c:strRef>
          </c:cat>
          <c:val>
            <c:numRef>
              <c:f>Foglio1!$C$2:$C$5</c:f>
              <c:numCache>
                <c:formatCode>0%</c:formatCode>
                <c:ptCount val="4"/>
                <c:pt idx="0" formatCode="0.00%">
                  <c:v>0.27500000000000002</c:v>
                </c:pt>
                <c:pt idx="1">
                  <c:v>0.21</c:v>
                </c:pt>
                <c:pt idx="2">
                  <c:v>0.24199999999999999</c:v>
                </c:pt>
                <c:pt idx="3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68-431C-AE96-2CE13270CF4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abbastanza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1632653061224497E-3"/>
                  <c:y val="-0.328358208955223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068-431C-AE96-2CE13270CF4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Foglio1!$A$2:$A$5</c:f>
              <c:strCache>
                <c:ptCount val="4"/>
                <c:pt idx="0">
                  <c:v>a.s. 2016-17</c:v>
                </c:pt>
                <c:pt idx="1">
                  <c:v>a.s. 2017-18</c:v>
                </c:pt>
                <c:pt idx="2">
                  <c:v>a.s. 2018-19</c:v>
                </c:pt>
                <c:pt idx="3">
                  <c:v>a.s. 2019.20</c:v>
                </c:pt>
              </c:strCache>
            </c:strRef>
          </c:cat>
          <c:val>
            <c:numRef>
              <c:f>Foglio1!$D$2:$D$5</c:f>
              <c:numCache>
                <c:formatCode>0%</c:formatCode>
                <c:ptCount val="4"/>
                <c:pt idx="0" formatCode="0.00%">
                  <c:v>0.47499999999999998</c:v>
                </c:pt>
                <c:pt idx="1">
                  <c:v>0.54</c:v>
                </c:pt>
                <c:pt idx="2">
                  <c:v>0.52600000000000002</c:v>
                </c:pt>
                <c:pt idx="3" formatCode="0.00%">
                  <c:v>0.42399999999999999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68-431C-AE96-2CE13270CF4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molto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Foglio1!$A$2:$A$5</c:f>
              <c:strCache>
                <c:ptCount val="4"/>
                <c:pt idx="0">
                  <c:v>a.s. 2016-17</c:v>
                </c:pt>
                <c:pt idx="1">
                  <c:v>a.s. 2017-18</c:v>
                </c:pt>
                <c:pt idx="2">
                  <c:v>a.s. 2018-19</c:v>
                </c:pt>
                <c:pt idx="3">
                  <c:v>a.s. 2019.20</c:v>
                </c:pt>
              </c:strCache>
            </c:strRef>
          </c:cat>
          <c:val>
            <c:numRef>
              <c:f>Foglio1!$E$2:$E$5</c:f>
              <c:numCache>
                <c:formatCode>0%</c:formatCode>
                <c:ptCount val="4"/>
                <c:pt idx="0" formatCode="0.00%">
                  <c:v>7.4999999999999997E-2</c:v>
                </c:pt>
                <c:pt idx="1">
                  <c:v>0.15</c:v>
                </c:pt>
                <c:pt idx="2">
                  <c:v>0.11600000000000001</c:v>
                </c:pt>
                <c:pt idx="3" formatCode="0.00%">
                  <c:v>0.34799999999999998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68-431C-AE96-2CE13270CF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1588592"/>
        <c:axId val="351595648"/>
      </c:barChart>
      <c:catAx>
        <c:axId val="35158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351595648"/>
        <c:crosses val="autoZero"/>
        <c:auto val="1"/>
        <c:lblAlgn val="ctr"/>
        <c:lblOffset val="100"/>
        <c:noMultiLvlLbl val="0"/>
      </c:catAx>
      <c:valAx>
        <c:axId val="3515956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515885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Device consegnati suddivisi per plesso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Device consegnati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05-4319-A1C6-27D8B0551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05-4319-A1C6-27D8B0551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05-4319-A1C6-27D8B05518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05-4319-A1C6-27D8B05518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Padoa</c:v>
                </c:pt>
                <c:pt idx="1">
                  <c:v>Sauro</c:v>
                </c:pt>
                <c:pt idx="2">
                  <c:v>Dante</c:v>
                </c:pt>
                <c:pt idx="3">
                  <c:v>SIO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0.216</c:v>
                </c:pt>
                <c:pt idx="1">
                  <c:v>0.14399999999999999</c:v>
                </c:pt>
                <c:pt idx="2">
                  <c:v>0.59799999999999998</c:v>
                </c:pt>
                <c:pt idx="3">
                  <c:v>4.2000000000000003E-2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405-4319-A1C6-27D8B055185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388113212652546"/>
          <c:y val="0.12351143607049121"/>
          <c:w val="0.19535920123386638"/>
          <c:h val="0.59871078615173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2000"/>
              <a:t>Durante l'emergenza, secondo lei la scuola si è attivata con la didattica a distanza in modo tempestivo ed efficace?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 niente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Spaccini</c:v>
                </c:pt>
                <c:pt idx="1">
                  <c:v>Padoa</c:v>
                </c:pt>
                <c:pt idx="2">
                  <c:v>Sauro</c:v>
                </c:pt>
                <c:pt idx="3">
                  <c:v>Dante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0</c:v>
                </c:pt>
                <c:pt idx="1">
                  <c:v>1.7999999999999999E-2</c:v>
                </c:pt>
                <c:pt idx="2">
                  <c:v>2.1999999999999999E-2</c:v>
                </c:pt>
                <c:pt idx="3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26-40B6-84C4-71317F64AAE5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Spaccini</c:v>
                </c:pt>
                <c:pt idx="1">
                  <c:v>Padoa</c:v>
                </c:pt>
                <c:pt idx="2">
                  <c:v>Sauro</c:v>
                </c:pt>
                <c:pt idx="3">
                  <c:v>Dante</c:v>
                </c:pt>
              </c:strCache>
            </c:strRef>
          </c:cat>
          <c:val>
            <c:numRef>
              <c:f>Foglio1!$C$2:$C$5</c:f>
              <c:numCache>
                <c:formatCode>0.00%</c:formatCode>
                <c:ptCount val="4"/>
                <c:pt idx="0">
                  <c:v>0.17599999999999999</c:v>
                </c:pt>
                <c:pt idx="1">
                  <c:v>0.10100000000000001</c:v>
                </c:pt>
                <c:pt idx="2">
                  <c:v>4.9000000000000002E-2</c:v>
                </c:pt>
                <c:pt idx="3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26-40B6-84C4-71317F64AAE5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Spaccini</c:v>
                </c:pt>
                <c:pt idx="1">
                  <c:v>Padoa</c:v>
                </c:pt>
                <c:pt idx="2">
                  <c:v>Sauro</c:v>
                </c:pt>
                <c:pt idx="3">
                  <c:v>Dante</c:v>
                </c:pt>
              </c:strCache>
            </c:strRef>
          </c:cat>
          <c:val>
            <c:numRef>
              <c:f>Foglio1!$D$2:$D$5</c:f>
              <c:numCache>
                <c:formatCode>0.00%</c:formatCode>
                <c:ptCount val="4"/>
                <c:pt idx="0">
                  <c:v>0.20599999999999999</c:v>
                </c:pt>
                <c:pt idx="1">
                  <c:v>0.312</c:v>
                </c:pt>
                <c:pt idx="2">
                  <c:v>0.40799999999999997</c:v>
                </c:pt>
                <c:pt idx="3">
                  <c:v>0.40500000000000003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26-40B6-84C4-71317F64AAE5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Spaccini</c:v>
                </c:pt>
                <c:pt idx="1">
                  <c:v>Padoa</c:v>
                </c:pt>
                <c:pt idx="2">
                  <c:v>Sauro</c:v>
                </c:pt>
                <c:pt idx="3">
                  <c:v>Dante</c:v>
                </c:pt>
              </c:strCache>
            </c:strRef>
          </c:cat>
          <c:val>
            <c:numRef>
              <c:f>Foglio1!$E$2:$E$5</c:f>
              <c:numCache>
                <c:formatCode>0.00%</c:formatCode>
                <c:ptCount val="4"/>
                <c:pt idx="0">
                  <c:v>0.61799999999999999</c:v>
                </c:pt>
                <c:pt idx="1">
                  <c:v>0.56899999999999995</c:v>
                </c:pt>
                <c:pt idx="2">
                  <c:v>0.52200000000000002</c:v>
                </c:pt>
                <c:pt idx="3">
                  <c:v>0.46200000000000002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126-40B6-84C4-71317F64A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1592904"/>
        <c:axId val="351593296"/>
      </c:barChart>
      <c:catAx>
        <c:axId val="351592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593296"/>
        <c:crosses val="autoZero"/>
        <c:auto val="1"/>
        <c:lblAlgn val="ctr"/>
        <c:lblOffset val="100"/>
        <c:noMultiLvlLbl val="0"/>
      </c:catAx>
      <c:valAx>
        <c:axId val="35159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592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/>
              <a:t>Tenendo conto che sono stati messi a disposizione </a:t>
            </a:r>
            <a:r>
              <a:rPr lang="it-IT" sz="2000" b="1" dirty="0" err="1"/>
              <a:t>devices</a:t>
            </a:r>
            <a:r>
              <a:rPr lang="it-IT" sz="2000" b="1" dirty="0"/>
              <a:t> in comodato d’uso e materiale cartaceo consegnati dai volontari settimanalmente a casa, ritiene che la scuola abbia risposto in maniera efficace alle esigenze di tutti gli alunni senza lasciare </a:t>
            </a:r>
            <a:r>
              <a:rPr lang="it-IT" sz="2000" b="1" dirty="0" smtClean="0"/>
              <a:t>ind</a:t>
            </a:r>
            <a:endParaRPr lang="it-IT" sz="2000" b="1" dirty="0"/>
          </a:p>
        </c:rich>
      </c:tx>
      <c:layout>
        <c:manualLayout>
          <c:xMode val="edge"/>
          <c:yMode val="edge"/>
          <c:x val="4.349551042961735E-2"/>
          <c:y val="2.6666666666666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Padoa</c:v>
                </c:pt>
                <c:pt idx="1">
                  <c:v>Sauro</c:v>
                </c:pt>
                <c:pt idx="2">
                  <c:v>Dante</c:v>
                </c:pt>
              </c:strCache>
            </c:strRef>
          </c:cat>
          <c:val>
            <c:numRef>
              <c:f>Foglio1!$B$2:$B$4</c:f>
              <c:numCache>
                <c:formatCode>0.00%</c:formatCode>
                <c:ptCount val="3"/>
                <c:pt idx="0">
                  <c:v>3.6999999999999998E-2</c:v>
                </c:pt>
                <c:pt idx="1">
                  <c:v>1.6E-2</c:v>
                </c:pt>
                <c:pt idx="2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A1-4E49-9384-FCCA4FBA05F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Padoa</c:v>
                </c:pt>
                <c:pt idx="1">
                  <c:v>Sauro</c:v>
                </c:pt>
                <c:pt idx="2">
                  <c:v>Dante</c:v>
                </c:pt>
              </c:strCache>
            </c:strRef>
          </c:cat>
          <c:val>
            <c:numRef>
              <c:f>Foglio1!$C$2:$C$4</c:f>
              <c:numCache>
                <c:formatCode>0.00%</c:formatCode>
                <c:ptCount val="3"/>
                <c:pt idx="0">
                  <c:v>7.2999999999999995E-2</c:v>
                </c:pt>
                <c:pt idx="1">
                  <c:v>3.3000000000000002E-2</c:v>
                </c:pt>
                <c:pt idx="2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A1-4E49-9384-FCCA4FBA05F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Padoa</c:v>
                </c:pt>
                <c:pt idx="1">
                  <c:v>Sauro</c:v>
                </c:pt>
                <c:pt idx="2">
                  <c:v>Dante</c:v>
                </c:pt>
              </c:strCache>
            </c:strRef>
          </c:cat>
          <c:val>
            <c:numRef>
              <c:f>Foglio1!$D$2:$D$4</c:f>
              <c:numCache>
                <c:formatCode>0.00%</c:formatCode>
                <c:ptCount val="3"/>
                <c:pt idx="0">
                  <c:v>0.40400000000000003</c:v>
                </c:pt>
                <c:pt idx="1">
                  <c:v>0.45700000000000002</c:v>
                </c:pt>
                <c:pt idx="2" formatCode="0%">
                  <c:v>0.38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A1-4E49-9384-FCCA4FBA05F6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Padoa</c:v>
                </c:pt>
                <c:pt idx="1">
                  <c:v>Sauro</c:v>
                </c:pt>
                <c:pt idx="2">
                  <c:v>Dante</c:v>
                </c:pt>
              </c:strCache>
            </c:strRef>
          </c:cat>
          <c:val>
            <c:numRef>
              <c:f>Foglio1!$E$2:$E$4</c:f>
              <c:numCache>
                <c:formatCode>0.00%</c:formatCode>
                <c:ptCount val="3"/>
                <c:pt idx="0">
                  <c:v>0.48599999999999999</c:v>
                </c:pt>
                <c:pt idx="1">
                  <c:v>0.495</c:v>
                </c:pt>
                <c:pt idx="2">
                  <c:v>0.59499999999999997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A1-4E49-9384-FCCA4FBA0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1593688"/>
        <c:axId val="352168112"/>
      </c:barChart>
      <c:catAx>
        <c:axId val="351593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2168112"/>
        <c:crosses val="autoZero"/>
        <c:auto val="1"/>
        <c:lblAlgn val="ctr"/>
        <c:lblOffset val="100"/>
        <c:noMultiLvlLbl val="0"/>
      </c:catAx>
      <c:valAx>
        <c:axId val="35216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593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Finanziamenti a.s. 2018/19 e 2019/20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a.s. 2019/20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Ministero</c:v>
                </c:pt>
                <c:pt idx="1">
                  <c:v>Enti locali</c:v>
                </c:pt>
                <c:pt idx="2">
                  <c:v>Privati</c:v>
                </c:pt>
              </c:strCache>
            </c:strRef>
          </c:cat>
          <c:val>
            <c:numRef>
              <c:f>Foglio1!$B$2:$B$4</c:f>
              <c:numCache>
                <c:formatCode>"€"#,##0.00_);[Red]\("€"#,##0.00\)</c:formatCode>
                <c:ptCount val="3"/>
                <c:pt idx="0">
                  <c:v>70967.72</c:v>
                </c:pt>
                <c:pt idx="1">
                  <c:v>108809.42</c:v>
                </c:pt>
                <c:pt idx="2">
                  <c:v>97179.38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BD-4F79-9297-D285E3D5BE4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a.s. 2018/19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Ministero</c:v>
                </c:pt>
                <c:pt idx="1">
                  <c:v>Enti locali</c:v>
                </c:pt>
                <c:pt idx="2">
                  <c:v>Privati</c:v>
                </c:pt>
              </c:strCache>
            </c:strRef>
          </c:cat>
          <c:val>
            <c:numRef>
              <c:f>Foglio1!$C$2:$C$4</c:f>
              <c:numCache>
                <c:formatCode>"€"#,##0.00_);[Red]\("€"#,##0.00\)</c:formatCode>
                <c:ptCount val="3"/>
                <c:pt idx="0">
                  <c:v>54155.66</c:v>
                </c:pt>
                <c:pt idx="1">
                  <c:v>81143.83</c:v>
                </c:pt>
                <c:pt idx="2">
                  <c:v>193637.75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BD-4F79-9297-D285E3D5BE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3171440"/>
        <c:axId val="313171824"/>
      </c:barChart>
      <c:catAx>
        <c:axId val="31317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3171824"/>
        <c:crosses val="autoZero"/>
        <c:auto val="1"/>
        <c:lblAlgn val="ctr"/>
        <c:lblOffset val="100"/>
        <c:noMultiLvlLbl val="0"/>
      </c:catAx>
      <c:valAx>
        <c:axId val="31317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.00_);[Red]\(&quot;€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317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Durante l'emergenza ti sono piaciute le attività svolte a distanza?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E0-4F4E-A233-AFCF63FC17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E0-4F4E-A233-AFCF63FC17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E0-4F4E-A233-AFCF63FC17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E0-4F4E-A233-AFCF63FC17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6.9000000000000006E-2</c:v>
                </c:pt>
                <c:pt idx="1">
                  <c:v>0.14499999999999999</c:v>
                </c:pt>
                <c:pt idx="2">
                  <c:v>0.56499999999999995</c:v>
                </c:pt>
                <c:pt idx="3">
                  <c:v>0.221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FE0-4F4E-A233-AFCF63FC17B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I compiti e le consegne erano chiari?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 compiti e le consege erano chiari?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6D-4010-8013-F7829F2EFB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6D-4010-8013-F7829F2EFB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6D-4010-8013-F7829F2EFB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6D-4010-8013-F7829F2EFBAD}"/>
              </c:ext>
            </c:extLst>
          </c:dPt>
          <c:dLbls>
            <c:dLbl>
              <c:idx val="0"/>
              <c:layout>
                <c:manualLayout>
                  <c:x val="-3.0864197530864764E-3"/>
                  <c:y val="0.145833309410546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6D-4010-8013-F7829F2EFBA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7962962962962965E-2"/>
                  <c:y val="0.16249997334318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6D-4010-8013-F7829F2EFBA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339506172839506"/>
                  <c:y val="-0.243749960014770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6D-4010-8013-F7829F2EFBA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728395061728392"/>
                  <c:y val="0.139583310435808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C6D-4010-8013-F7829F2EFB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 formatCode="0.00%">
                  <c:v>1.4999999999999999E-2</c:v>
                </c:pt>
                <c:pt idx="1">
                  <c:v>0.13</c:v>
                </c:pt>
                <c:pt idx="2" formatCode="0.00%">
                  <c:v>0.56499999999999995</c:v>
                </c:pt>
                <c:pt idx="3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C6D-4010-8013-F7829F2EFB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Hai incontrato difficoltà nello svolgere le attività a distanza?</a:t>
            </a:r>
          </a:p>
        </c:rich>
      </c:tx>
      <c:layout>
        <c:manualLayout>
          <c:xMode val="edge"/>
          <c:yMode val="edge"/>
          <c:x val="0.14064243137832069"/>
          <c:y val="1.3513513513513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Hai incotrato difficoltà nello svolgere le attività a distanza?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21-404E-AD10-2D1B9E2977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21-404E-AD10-2D1B9E2977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21-404E-AD10-2D1B9E297778}"/>
              </c:ext>
            </c:extLst>
          </c:dPt>
          <c:dLbls>
            <c:dLbl>
              <c:idx val="0"/>
              <c:layout>
                <c:manualLayout>
                  <c:x val="-0.20716510903426791"/>
                  <c:y val="6.75674788962190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98B94D-AF0A-428A-A9B1-E5AE06A30724}" type="CATEGORYNAME">
                      <a:rPr lang="it-IT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[NOME CATEGORIA]</a:t>
                    </a:fld>
                    <a:r>
                      <a:rPr lang="it-IT" baseline="0" dirty="0" smtClean="0">
                        <a:solidFill>
                          <a:srgbClr val="002060"/>
                        </a:solidFill>
                      </a:rPr>
                      <a:t>; </a:t>
                    </a:r>
                    <a:fld id="{54817C58-C842-4554-ABCF-C985BC727ABB}" type="PERCENTAGE">
                      <a:rPr lang="it-IT" baseline="0" smtClean="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[PERCENTUALE]</a:t>
                    </a:fld>
                    <a:endParaRPr lang="it-IT" baseline="0" dirty="0" smtClean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C21-404E-AD10-2D1B9E297778}"/>
                </c:ext>
                <c:ext xmlns:c15="http://schemas.microsoft.com/office/drawing/2012/chart" uri="{CE6537A1-D6FC-4f65-9D91-7224C49458BB}">
                  <c15:layout>
                    <c:manualLayout>
                      <c:w val="0.18644087129295753"/>
                      <c:h val="7.988738738738737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3551401869158877"/>
                  <c:y val="-0.259009009009009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55CCCD-0CC2-4F4B-BF4D-8BAD4A432DEE}" type="CATEGORYNAME">
                      <a:rPr lang="it-IT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[NOME CATEGORIA]</a:t>
                    </a:fld>
                    <a:r>
                      <a:rPr lang="it-IT" baseline="0" smtClean="0">
                        <a:solidFill>
                          <a:srgbClr val="002060"/>
                        </a:solidFill>
                      </a:rPr>
                      <a:t>; </a:t>
                    </a:r>
                    <a:fld id="{FF291762-5637-450B-AA36-A02A2914B57E}" type="PERCENTAGE">
                      <a:rPr lang="it-IT" baseline="0" smtClean="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[PERCENTUALE]</a:t>
                    </a:fld>
                    <a:endParaRPr lang="it-IT" baseline="0" smtClean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C21-404E-AD10-2D1B9E29777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3707165109034267"/>
                  <c:y val="0.139639639639639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E8179B-C6B3-4716-8E00-B76B58DA3142}" type="CATEGORYNAME">
                      <a:rPr lang="it-IT" smtClean="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[NOME CATEGORIA]</a:t>
                    </a:fld>
                    <a:r>
                      <a:rPr lang="it-IT" baseline="0" smtClean="0">
                        <a:solidFill>
                          <a:srgbClr val="002060"/>
                        </a:solidFill>
                      </a:rPr>
                      <a:t>; </a:t>
                    </a:r>
                    <a:fld id="{74480527-C86D-4A59-9878-466BD760D278}" type="PERCENTAGE">
                      <a:rPr lang="it-IT" baseline="0">
                        <a:solidFill>
                          <a:srgbClr val="002060"/>
                        </a:solidFill>
                      </a:rPr>
                      <a:pPr>
                        <a:defRPr>
                          <a:solidFill>
                            <a:srgbClr val="002060"/>
                          </a:solidFill>
                        </a:defRPr>
                      </a:pPr>
                      <a:t>[PERCENTUALE]</a:t>
                    </a:fld>
                    <a:endParaRPr lang="it-IT" baseline="0" smtClean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C21-404E-AD10-2D1B9E29777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no, non ne ho avute</c:v>
                </c:pt>
                <c:pt idx="1">
                  <c:v>sì, ho avuto delle dificoltà all'inizio, poi ho imparato</c:v>
                </c:pt>
                <c:pt idx="2">
                  <c:v>sì, ho avuto delle difficoltà</c:v>
                </c:pt>
              </c:strCache>
            </c:strRef>
          </c:cat>
          <c:val>
            <c:numRef>
              <c:f>Foglio1!$B$2:$B$4</c:f>
              <c:numCache>
                <c:formatCode>0.00%</c:formatCode>
                <c:ptCount val="3"/>
                <c:pt idx="0">
                  <c:v>0.38200000000000001</c:v>
                </c:pt>
                <c:pt idx="1">
                  <c:v>0.41199999999999998</c:v>
                </c:pt>
                <c:pt idx="2">
                  <c:v>0.20599999999999999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C21-404E-AD10-2D1B9E2977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Durante l'emergenza, quanto è stata importante la presenza dei tuoi insegnanti?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CE-4E42-BF99-D09F2946F3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CE-4E42-BF99-D09F2946F3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CE-4E42-BF99-D09F2946F3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CE-4E42-BF99-D09F2946F3F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5.2999999999999999E-2</c:v>
                </c:pt>
                <c:pt idx="1">
                  <c:v>0.19800000000000001</c:v>
                </c:pt>
                <c:pt idx="2">
                  <c:v>0.496</c:v>
                </c:pt>
                <c:pt idx="3">
                  <c:v>0.252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CCE-4E42-BF99-D09F2946F3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2624096095130966"/>
          <c:y val="0.31560870806943764"/>
          <c:w val="0.49819848411805662"/>
          <c:h val="0.61029304293093123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Pensi che la scuola sia riuscita a raggiungere tutti gli alunni senza lasciare indietro nessuno?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16-4616-A08E-E9513F9041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16-4616-A08E-E9513F9041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16-4616-A08E-E9513F9041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16-4616-A08E-E9513F9041B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Foglio1!$B$2:$B$5</c:f>
              <c:numCache>
                <c:formatCode>0.00%</c:formatCode>
                <c:ptCount val="4"/>
                <c:pt idx="0">
                  <c:v>6.0999999999999999E-2</c:v>
                </c:pt>
                <c:pt idx="1">
                  <c:v>0.183</c:v>
                </c:pt>
                <c:pt idx="2">
                  <c:v>0.48099999999999998</c:v>
                </c:pt>
                <c:pt idx="3">
                  <c:v>0.27500000000000002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B16-4616-A08E-E9513F9041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it-IT" sz="2000" b="1">
                <a:solidFill>
                  <a:schemeClr val="bg1"/>
                </a:solidFill>
              </a:rPr>
              <a:t>Durante l'emergenza ti sono</a:t>
            </a:r>
            <a:r>
              <a:rPr lang="it-IT" sz="2000" b="1" baseline="0">
                <a:solidFill>
                  <a:schemeClr val="bg1"/>
                </a:solidFill>
              </a:rPr>
              <a:t> piaciute le attività svolte a distanza?</a:t>
            </a:r>
            <a:endParaRPr lang="it-IT" sz="2000" b="1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Padoa</c:v>
                </c:pt>
                <c:pt idx="1">
                  <c:v>Sauro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0.8</c:v>
                </c:pt>
                <c:pt idx="1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FD-4BD7-AEBE-DFF930F072C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Padoa</c:v>
                </c:pt>
                <c:pt idx="1">
                  <c:v>Sauro</c:v>
                </c:pt>
              </c:strCache>
            </c:strRef>
          </c:cat>
          <c:val>
            <c:numRef>
              <c:f>Foglio1!$C$2:$C$3</c:f>
              <c:numCache>
                <c:formatCode>0%</c:formatCode>
                <c:ptCount val="2"/>
                <c:pt idx="0">
                  <c:v>0.2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FD-4BD7-AEBE-DFF930F072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52163408"/>
        <c:axId val="352161840"/>
      </c:barChart>
      <c:catAx>
        <c:axId val="35216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2161840"/>
        <c:crosses val="autoZero"/>
        <c:auto val="1"/>
        <c:lblAlgn val="ctr"/>
        <c:lblOffset val="100"/>
        <c:noMultiLvlLbl val="0"/>
      </c:catAx>
      <c:valAx>
        <c:axId val="352161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21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Sei riuscito ad accedere alle attività proposte nella Google classroom senza l'aiuto dei tuoi genitori?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97-4062-8A64-C531A90B60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97-4062-8A64-C531A90B60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97-4062-8A64-C531A90B60A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481481481481488E-2"/>
                  <c:y val="0.11041668477963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497-4062-8A64-C531A90B60A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Ho avuto delle difficoltà all'inizio e poi ho imparato</c:v>
                </c:pt>
                <c:pt idx="1">
                  <c:v>sì, ci sono riuscito da solo</c:v>
                </c:pt>
                <c:pt idx="2">
                  <c:v>no. Ho avjuto delle difficoltà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0.63</c:v>
                </c:pt>
                <c:pt idx="1">
                  <c:v>0.32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497-4062-8A64-C531A90B60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6136313605960542"/>
          <c:y val="0.36937364310942616"/>
          <c:w val="0.46938856433268417"/>
          <c:h val="0.5389276109004892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 hai avuto delle difficoltà, quali sonon state?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E6-4AD8-B033-42C6E411E4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E6-4AD8-B033-42C6E411E4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E6-4AD8-B033-42C6E411E4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E6-4AD8-B033-42C6E411E4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E6-4AD8-B033-42C6E411E49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186379928315412"/>
                  <c:y val="1.85185185185185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1E6-4AD8-B033-42C6E411E49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svolgere i compiti assegnati in digitale e sul quaderno</c:v>
                </c:pt>
                <c:pt idx="1">
                  <c:v>utilizzare il pc, tablet o telefono per le attività</c:v>
                </c:pt>
                <c:pt idx="2">
                  <c:v>entrare ogni gionrno in classroom</c:v>
                </c:pt>
                <c:pt idx="3">
                  <c:v>entrare ogni giorno in classroom e utilizzare pc...</c:v>
                </c:pt>
                <c:pt idx="4">
                  <c:v>entrare ogni gionro in classroom, svolgere i compiti e utilizzare pc…</c:v>
                </c:pt>
              </c:strCache>
            </c:strRef>
          </c:cat>
          <c:val>
            <c:numRef>
              <c:f>Foglio1!$B$2:$B$6</c:f>
              <c:numCache>
                <c:formatCode>0.00%</c:formatCode>
                <c:ptCount val="5"/>
                <c:pt idx="0">
                  <c:v>0.375</c:v>
                </c:pt>
                <c:pt idx="1">
                  <c:v>0.40699999999999997</c:v>
                </c:pt>
                <c:pt idx="2">
                  <c:v>0.187</c:v>
                </c:pt>
                <c:pt idx="3">
                  <c:v>3.5000000000000003E-2</c:v>
                </c:pt>
                <c:pt idx="4">
                  <c:v>3.1E-2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1E6-4AD8-B033-42C6E411E4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2400" dirty="0"/>
              <a:t>% alunni che al termine dell'anno hanno conseguito una media pari o superiore all'8</a:t>
            </a:r>
          </a:p>
        </c:rich>
      </c:tx>
      <c:overlay val="0"/>
      <c:spPr>
        <a:noFill/>
        <a:ln w="19404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86038722147182"/>
          <c:y val="0.26596744576888365"/>
          <c:w val="0.56396396396396342"/>
          <c:h val="0.7320872274143306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a.s. 2014-15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Foglio1!$A$2:$A$3</c:f>
              <c:strCache>
                <c:ptCount val="2"/>
                <c:pt idx="0">
                  <c:v>Alunni classi quinte primaria</c:v>
                </c:pt>
                <c:pt idx="1">
                  <c:v>Alunni secondaria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0.81</c:v>
                </c:pt>
                <c:pt idx="1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A4-4699-813F-0BF48F2A529C}"/>
            </c:ext>
          </c:extLst>
        </c:ser>
        <c:ser>
          <c:idx val="2"/>
          <c:order val="1"/>
          <c:tx>
            <c:strRef>
              <c:f>Foglio1!$C$1</c:f>
              <c:strCache>
                <c:ptCount val="1"/>
                <c:pt idx="0">
                  <c:v>a.s. 2015-16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Foglio1!$A$2:$A$3</c:f>
              <c:strCache>
                <c:ptCount val="2"/>
                <c:pt idx="0">
                  <c:v>Alunni classi quinte primaria</c:v>
                </c:pt>
                <c:pt idx="1">
                  <c:v>Alunni secondaria</c:v>
                </c:pt>
              </c:strCache>
            </c:strRef>
          </c:cat>
          <c:val>
            <c:numRef>
              <c:f>Foglio1!$C$2:$C$3</c:f>
              <c:numCache>
                <c:formatCode>0%</c:formatCode>
                <c:ptCount val="2"/>
                <c:pt idx="0">
                  <c:v>0.91</c:v>
                </c:pt>
                <c:pt idx="1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A4-4699-813F-0BF48F2A529C}"/>
            </c:ext>
          </c:extLst>
        </c:ser>
        <c:ser>
          <c:idx val="0"/>
          <c:order val="2"/>
          <c:tx>
            <c:strRef>
              <c:f>Foglio1!$D$1</c:f>
              <c:strCache>
                <c:ptCount val="1"/>
                <c:pt idx="0">
                  <c:v>a.s.2016-17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Foglio1!$A$2:$A$3</c:f>
              <c:strCache>
                <c:ptCount val="2"/>
                <c:pt idx="0">
                  <c:v>Alunni classi quinte primaria</c:v>
                </c:pt>
                <c:pt idx="1">
                  <c:v>Alunni secondaria</c:v>
                </c:pt>
              </c:strCache>
            </c:strRef>
          </c:cat>
          <c:val>
            <c:numRef>
              <c:f>Foglio1!$D$2:$D$3</c:f>
              <c:numCache>
                <c:formatCode>0%</c:formatCode>
                <c:ptCount val="2"/>
                <c:pt idx="0">
                  <c:v>0.94</c:v>
                </c:pt>
                <c:pt idx="1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A4-4699-813F-0BF48F2A529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a.s. 2017-18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Foglio1!$A$2:$A$3</c:f>
              <c:strCache>
                <c:ptCount val="2"/>
                <c:pt idx="0">
                  <c:v>Alunni classi quinte primaria</c:v>
                </c:pt>
                <c:pt idx="1">
                  <c:v>Alunni secondaria</c:v>
                </c:pt>
              </c:strCache>
            </c:strRef>
          </c:cat>
          <c:val>
            <c:numRef>
              <c:f>Foglio1!$E$2:$E$3</c:f>
              <c:numCache>
                <c:formatCode>0%</c:formatCode>
                <c:ptCount val="2"/>
                <c:pt idx="0">
                  <c:v>0.96</c:v>
                </c:pt>
                <c:pt idx="1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A4-4699-813F-0BF48F2A529C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a.s. 2018-19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Foglio1!$A$2:$A$3</c:f>
              <c:strCache>
                <c:ptCount val="2"/>
                <c:pt idx="0">
                  <c:v>Alunni classi quinte primaria</c:v>
                </c:pt>
                <c:pt idx="1">
                  <c:v>Alunni secondaria</c:v>
                </c:pt>
              </c:strCache>
            </c:strRef>
          </c:cat>
          <c:val>
            <c:numRef>
              <c:f>Foglio1!$F$2:$F$3</c:f>
              <c:numCache>
                <c:formatCode>0%</c:formatCode>
                <c:ptCount val="2"/>
                <c:pt idx="0" formatCode="0.00%">
                  <c:v>0.96699999999999997</c:v>
                </c:pt>
                <c:pt idx="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1A4-4699-813F-0BF48F2A529C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a.s. 2019-20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Foglio1!$A$2:$A$3</c:f>
              <c:strCache>
                <c:ptCount val="2"/>
                <c:pt idx="0">
                  <c:v>Alunni classi quinte primaria</c:v>
                </c:pt>
                <c:pt idx="1">
                  <c:v>Alunni secondaria</c:v>
                </c:pt>
              </c:strCache>
            </c:strRef>
          </c:cat>
          <c:val>
            <c:numRef>
              <c:f>Foglio1!$G$2:$G$3</c:f>
              <c:numCache>
                <c:formatCode>0%</c:formatCode>
                <c:ptCount val="2"/>
                <c:pt idx="0" formatCode="0.00%">
                  <c:v>0.98399999999999999</c:v>
                </c:pt>
                <c:pt idx="1">
                  <c:v>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A4-4699-813F-0BF48F2A52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13318664"/>
        <c:axId val="313319048"/>
        <c:axId val="0"/>
      </c:bar3DChart>
      <c:catAx>
        <c:axId val="313318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it-IT"/>
          </a:p>
        </c:txPr>
        <c:crossAx val="313319048"/>
        <c:crosses val="autoZero"/>
        <c:auto val="1"/>
        <c:lblAlgn val="ctr"/>
        <c:lblOffset val="100"/>
        <c:noMultiLvlLbl val="0"/>
      </c:catAx>
      <c:valAx>
        <c:axId val="3133190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13318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522529735927885"/>
          <c:y val="0.29488008655406622"/>
          <c:w val="0.1747745966900581"/>
          <c:h val="0.70511991344593372"/>
        </c:manualLayout>
      </c:layout>
      <c:overlay val="0"/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Percentuali valutazioni insufficienti per materia</a:t>
            </a:r>
          </a:p>
        </c:rich>
      </c:tx>
      <c:layout>
        <c:manualLayout>
          <c:xMode val="edge"/>
          <c:yMode val="edge"/>
          <c:x val="0.242330477921029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5445905800236501E-2"/>
          <c:y val="1.6678172077805344E-2"/>
          <c:w val="0.9253965850422543"/>
          <c:h val="0.70679052960845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2014-15</c:v>
                </c:pt>
                <c:pt idx="1">
                  <c:v>a.s. 2018-19</c:v>
                </c:pt>
                <c:pt idx="2">
                  <c:v>a.s. 2019-20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6.64</c:v>
                </c:pt>
                <c:pt idx="1">
                  <c:v>4.3</c:v>
                </c:pt>
                <c:pt idx="2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2C-40CC-BDE7-47142D0915EC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2014-15</c:v>
                </c:pt>
                <c:pt idx="1">
                  <c:v>a.s. 2018-19</c:v>
                </c:pt>
                <c:pt idx="2">
                  <c:v>a.s. 2019-20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7.62</c:v>
                </c:pt>
                <c:pt idx="1">
                  <c:v>6.5</c:v>
                </c:pt>
                <c:pt idx="2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2C-40CC-BDE7-47142D0915EC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GEO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2014-15</c:v>
                </c:pt>
                <c:pt idx="1">
                  <c:v>a.s. 2018-19</c:v>
                </c:pt>
                <c:pt idx="2">
                  <c:v>a.s. 2019-20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7.81</c:v>
                </c:pt>
                <c:pt idx="1">
                  <c:v>3.6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22C-40CC-BDE7-47142D0915E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INGLESE**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2014-15</c:v>
                </c:pt>
                <c:pt idx="1">
                  <c:v>a.s. 2018-19</c:v>
                </c:pt>
                <c:pt idx="2">
                  <c:v>a.s. 2019-20</c:v>
                </c:pt>
              </c:strCache>
            </c:strRef>
          </c:cat>
          <c:val>
            <c:numRef>
              <c:f>Foglio1!$E$2:$E$4</c:f>
              <c:numCache>
                <c:formatCode>General</c:formatCode>
                <c:ptCount val="3"/>
                <c:pt idx="0">
                  <c:v>12.5</c:v>
                </c:pt>
                <c:pt idx="1">
                  <c:v>3.1</c:v>
                </c:pt>
                <c:pt idx="2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2C-40CC-BDE7-47142D0915EC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MAT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2014-15</c:v>
                </c:pt>
                <c:pt idx="1">
                  <c:v>a.s. 2018-19</c:v>
                </c:pt>
                <c:pt idx="2">
                  <c:v>a.s. 2019-20</c:v>
                </c:pt>
              </c:strCache>
            </c:strRef>
          </c:cat>
          <c:val>
            <c:numRef>
              <c:f>Foglio1!$F$2:$F$4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15.7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2C-40CC-BDE7-47142D0915EC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SCIE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2014-15</c:v>
                </c:pt>
                <c:pt idx="1">
                  <c:v>a.s. 2018-19</c:v>
                </c:pt>
                <c:pt idx="2">
                  <c:v>a.s. 2019-20</c:v>
                </c:pt>
              </c:strCache>
            </c:strRef>
          </c:cat>
          <c:val>
            <c:numRef>
              <c:f>Foglio1!$G$2:$G$4</c:f>
              <c:numCache>
                <c:formatCode>General</c:formatCode>
                <c:ptCount val="3"/>
                <c:pt idx="0">
                  <c:v>6.25</c:v>
                </c:pt>
                <c:pt idx="1">
                  <c:v>4.0999999999999996</c:v>
                </c:pt>
                <c:pt idx="2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22C-40CC-BDE7-47142D0915EC}"/>
            </c:ext>
          </c:extLst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TECN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2014-15</c:v>
                </c:pt>
                <c:pt idx="1">
                  <c:v>a.s. 2018-19</c:v>
                </c:pt>
                <c:pt idx="2">
                  <c:v>a.s. 2019-20</c:v>
                </c:pt>
              </c:strCache>
            </c:strRef>
          </c:cat>
          <c:val>
            <c:numRef>
              <c:f>Foglio1!$H$2:$H$4</c:f>
              <c:numCache>
                <c:formatCode>General</c:formatCode>
                <c:ptCount val="3"/>
                <c:pt idx="0">
                  <c:v>0.39</c:v>
                </c:pt>
                <c:pt idx="1">
                  <c:v>1.3</c:v>
                </c:pt>
                <c:pt idx="2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22C-40CC-BDE7-47142D0915EC}"/>
            </c:ext>
          </c:extLst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ARTE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2014-15</c:v>
                </c:pt>
                <c:pt idx="1">
                  <c:v>a.s. 2018-19</c:v>
                </c:pt>
                <c:pt idx="2">
                  <c:v>a.s. 2019-20</c:v>
                </c:pt>
              </c:strCache>
            </c:strRef>
          </c:cat>
          <c:val>
            <c:numRef>
              <c:f>Foglio1!$I$2:$I$4</c:f>
              <c:numCache>
                <c:formatCode>General</c:formatCode>
                <c:ptCount val="3"/>
                <c:pt idx="0">
                  <c:v>0.59</c:v>
                </c:pt>
                <c:pt idx="1">
                  <c:v>0</c:v>
                </c:pt>
                <c:pt idx="2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22C-40CC-BDE7-47142D0915EC}"/>
            </c:ext>
          </c:extLst>
        </c:ser>
        <c:ser>
          <c:idx val="8"/>
          <c:order val="8"/>
          <c:tx>
            <c:strRef>
              <c:f>Foglio1!$J$1</c:f>
              <c:strCache>
                <c:ptCount val="1"/>
                <c:pt idx="0">
                  <c:v>MUS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2014-15</c:v>
                </c:pt>
                <c:pt idx="1">
                  <c:v>a.s. 2018-19</c:v>
                </c:pt>
                <c:pt idx="2">
                  <c:v>a.s. 2019-20</c:v>
                </c:pt>
              </c:strCache>
            </c:strRef>
          </c:cat>
          <c:val>
            <c:numRef>
              <c:f>Foglio1!$J$2:$J$4</c:f>
              <c:numCache>
                <c:formatCode>General</c:formatCode>
                <c:ptCount val="3"/>
                <c:pt idx="0">
                  <c:v>1.17</c:v>
                </c:pt>
                <c:pt idx="1">
                  <c:v>0.1</c:v>
                </c:pt>
                <c:pt idx="2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22C-40CC-BDE7-47142D0915EC}"/>
            </c:ext>
          </c:extLst>
        </c:ser>
        <c:ser>
          <c:idx val="9"/>
          <c:order val="9"/>
          <c:tx>
            <c:strRef>
              <c:f>Foglio1!$K$1</c:f>
              <c:strCache>
                <c:ptCount val="1"/>
                <c:pt idx="0">
                  <c:v>ED. FIS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a.s. 2014-15</c:v>
                </c:pt>
                <c:pt idx="1">
                  <c:v>a.s. 2018-19</c:v>
                </c:pt>
                <c:pt idx="2">
                  <c:v>a.s. 2019-20</c:v>
                </c:pt>
              </c:strCache>
            </c:strRef>
          </c:cat>
          <c:val>
            <c:numRef>
              <c:f>Foglio1!$K$2:$K$4</c:f>
              <c:numCache>
                <c:formatCode>General</c:formatCode>
                <c:ptCount val="3"/>
                <c:pt idx="0">
                  <c:v>1.17</c:v>
                </c:pt>
                <c:pt idx="1">
                  <c:v>0</c:v>
                </c:pt>
                <c:pt idx="2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2C-40CC-BDE7-47142D0915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14629224"/>
        <c:axId val="314632784"/>
      </c:barChart>
      <c:catAx>
        <c:axId val="31462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4632784"/>
        <c:crosses val="autoZero"/>
        <c:auto val="1"/>
        <c:lblAlgn val="ctr"/>
        <c:lblOffset val="100"/>
        <c:noMultiLvlLbl val="0"/>
      </c:catAx>
      <c:valAx>
        <c:axId val="31463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462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% insufficienze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spagnolo</c:v>
                </c:pt>
                <c:pt idx="1">
                  <c:v>tedesco</c:v>
                </c:pt>
                <c:pt idx="2">
                  <c:v>francese</c:v>
                </c:pt>
              </c:strCache>
            </c:strRef>
          </c:cat>
          <c:val>
            <c:numRef>
              <c:f>Foglio1!$B$2:$B$4</c:f>
              <c:numCache>
                <c:formatCode>0.00%</c:formatCode>
                <c:ptCount val="3"/>
                <c:pt idx="0">
                  <c:v>1.4E-2</c:v>
                </c:pt>
                <c:pt idx="1">
                  <c:v>7.8E-2</c:v>
                </c:pt>
                <c:pt idx="2">
                  <c:v>6.6000000000000003E-2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EF-4AF1-8DB0-C3D730859C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4631608"/>
        <c:axId val="314632000"/>
      </c:barChart>
      <c:catAx>
        <c:axId val="314631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4632000"/>
        <c:crosses val="autoZero"/>
        <c:auto val="1"/>
        <c:lblAlgn val="ctr"/>
        <c:lblOffset val="100"/>
        <c:noMultiLvlLbl val="0"/>
      </c:catAx>
      <c:valAx>
        <c:axId val="31463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1463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2400" dirty="0"/>
              <a:t>% alunni che al termine dell'anno hanno conseguito un voto pari o superiore a 9 per la secondaria</a:t>
            </a:r>
            <a:r>
              <a:rPr lang="it-IT" sz="2400" baseline="0" dirty="0"/>
              <a:t> e a </a:t>
            </a:r>
            <a:r>
              <a:rPr lang="it-IT" sz="2400" dirty="0"/>
              <a:t>distinto per la scuola</a:t>
            </a:r>
            <a:r>
              <a:rPr lang="it-IT" sz="2400" baseline="0" dirty="0"/>
              <a:t> primaria</a:t>
            </a:r>
            <a:endParaRPr lang="it-IT" sz="2400" dirty="0"/>
          </a:p>
        </c:rich>
      </c:tx>
      <c:overlay val="0"/>
      <c:spPr>
        <a:noFill/>
        <a:ln w="15317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01801801801801"/>
          <c:y val="0.18691588785046764"/>
          <c:w val="0.56396396396396342"/>
          <c:h val="0.7320872274143306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a.s. 2017-18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398230088495596E-2"/>
                  <c:y val="-2.0140986908358628E-2"/>
                </c:manualLayout>
              </c:layout>
              <c:spPr>
                <a:noFill/>
                <a:ln w="15317">
                  <a:noFill/>
                </a:ln>
              </c:spPr>
              <c:txPr>
                <a:bodyPr/>
                <a:lstStyle/>
                <a:p>
                  <a:pPr>
                    <a:defRPr sz="2000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98-492D-BBB4-8FE9B774BC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3156342182890771E-2"/>
                  <c:y val="0"/>
                </c:manualLayout>
              </c:layout>
              <c:spPr>
                <a:noFill/>
                <a:ln w="15317">
                  <a:noFill/>
                </a:ln>
              </c:spPr>
              <c:txPr>
                <a:bodyPr/>
                <a:lstStyle/>
                <a:p>
                  <a:pPr>
                    <a:defRPr sz="2000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98-492D-BBB4-8FE9B774BC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153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Alunni primaria</c:v>
                </c:pt>
                <c:pt idx="1">
                  <c:v>Alunni secondaria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0.92</c:v>
                </c:pt>
                <c:pt idx="1">
                  <c:v>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98-492D-BBB4-8FE9B774BCA4}"/>
            </c:ext>
          </c:extLst>
        </c:ser>
        <c:ser>
          <c:idx val="2"/>
          <c:order val="1"/>
          <c:tx>
            <c:strRef>
              <c:f>Foglio1!$C$1</c:f>
              <c:strCache>
                <c:ptCount val="1"/>
                <c:pt idx="0">
                  <c:v>a.s. 2018-19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35693215339242E-2"/>
                  <c:y val="-1.6112789526686811E-2"/>
                </c:manualLayout>
              </c:layout>
              <c:spPr>
                <a:noFill/>
                <a:ln w="15317">
                  <a:noFill/>
                </a:ln>
              </c:spPr>
              <c:txPr>
                <a:bodyPr/>
                <a:lstStyle/>
                <a:p>
                  <a:pPr>
                    <a:defRPr sz="2000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498-492D-BBB4-8FE9B774BC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796460176991274E-2"/>
                  <c:y val="-7.3849432215705486E-17"/>
                </c:manualLayout>
              </c:layout>
              <c:spPr>
                <a:noFill/>
                <a:ln w="15317">
                  <a:noFill/>
                </a:ln>
              </c:spPr>
              <c:txPr>
                <a:bodyPr/>
                <a:lstStyle/>
                <a:p>
                  <a:pPr>
                    <a:defRPr sz="2000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498-492D-BBB4-8FE9B774BC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1531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Alunni primaria</c:v>
                </c:pt>
                <c:pt idx="1">
                  <c:v>Alunni secondaria</c:v>
                </c:pt>
              </c:strCache>
            </c:strRef>
          </c:cat>
          <c:val>
            <c:numRef>
              <c:f>Foglio1!$C$2:$C$3</c:f>
              <c:numCache>
                <c:formatCode>0.00%</c:formatCode>
                <c:ptCount val="2"/>
                <c:pt idx="0" formatCode="0%">
                  <c:v>0.89</c:v>
                </c:pt>
                <c:pt idx="1">
                  <c:v>0.76800000000000002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498-492D-BBB4-8FE9B774BCA4}"/>
            </c:ext>
          </c:extLst>
        </c:ser>
        <c:ser>
          <c:idx val="0"/>
          <c:order val="2"/>
          <c:tx>
            <c:strRef>
              <c:f>Foglio1!$D$1</c:f>
              <c:strCache>
                <c:ptCount val="1"/>
                <c:pt idx="0">
                  <c:v>a.s. 2019-20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113553113553112E-2"/>
                  <c:y val="-4.2194092827004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498-492D-BBB4-8FE9B774BC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124542124542128E-2"/>
                  <c:y val="-6.3291139240506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498-492D-BBB4-8FE9B774BC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Foglio1!$A$2:$A$3</c:f>
              <c:strCache>
                <c:ptCount val="2"/>
                <c:pt idx="0">
                  <c:v>Alunni primaria</c:v>
                </c:pt>
                <c:pt idx="1">
                  <c:v>Alunni secondaria</c:v>
                </c:pt>
              </c:strCache>
            </c:strRef>
          </c:cat>
          <c:val>
            <c:numRef>
              <c:f>Foglio1!$D$2:$D$3</c:f>
              <c:numCache>
                <c:formatCode>0%</c:formatCode>
                <c:ptCount val="2"/>
                <c:pt idx="0" formatCode="0.00%">
                  <c:v>0.98499999999999999</c:v>
                </c:pt>
                <c:pt idx="1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498-492D-BBB4-8FE9B774BC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14633176"/>
        <c:axId val="314629648"/>
        <c:axId val="0"/>
      </c:bar3DChart>
      <c:catAx>
        <c:axId val="31463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it-IT"/>
          </a:p>
        </c:txPr>
        <c:crossAx val="314629648"/>
        <c:crosses val="autoZero"/>
        <c:auto val="1"/>
        <c:lblAlgn val="ctr"/>
        <c:lblOffset val="100"/>
        <c:noMultiLvlLbl val="0"/>
      </c:catAx>
      <c:valAx>
        <c:axId val="3146296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314633176"/>
        <c:crosses val="autoZero"/>
        <c:crossBetween val="between"/>
      </c:valAx>
      <c:spPr>
        <a:noFill/>
        <a:ln w="15317">
          <a:noFill/>
        </a:ln>
      </c:spPr>
    </c:plotArea>
    <c:legend>
      <c:legendPos val="r"/>
      <c:layout>
        <c:manualLayout>
          <c:xMode val="edge"/>
          <c:yMode val="edge"/>
          <c:x val="0.82522522522522523"/>
          <c:y val="0.30434948004917106"/>
          <c:w val="0.16292786012042612"/>
          <c:h val="0.55575102162862566"/>
        </c:manualLayout>
      </c:layout>
      <c:overlay val="0"/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voto 6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a.s. 2013-14</c:v>
                </c:pt>
                <c:pt idx="1">
                  <c:v>a.s. 2014-15</c:v>
                </c:pt>
                <c:pt idx="2">
                  <c:v>a.s. 2015-16</c:v>
                </c:pt>
                <c:pt idx="3">
                  <c:v>a.s. 2016-17</c:v>
                </c:pt>
                <c:pt idx="4">
                  <c:v>a.s. 2017-18</c:v>
                </c:pt>
                <c:pt idx="5">
                  <c:v>a.s. 2018-19</c:v>
                </c:pt>
                <c:pt idx="6">
                  <c:v>a.s. 2019-20</c:v>
                </c:pt>
              </c:strCache>
            </c:strRef>
          </c:cat>
          <c:val>
            <c:numRef>
              <c:f>Foglio1!$B$2:$B$8</c:f>
              <c:numCache>
                <c:formatCode>0.0</c:formatCode>
                <c:ptCount val="7"/>
                <c:pt idx="0">
                  <c:v>20.105820105820104</c:v>
                </c:pt>
                <c:pt idx="1">
                  <c:v>15.060240963855422</c:v>
                </c:pt>
                <c:pt idx="2">
                  <c:v>13.375796178343949</c:v>
                </c:pt>
                <c:pt idx="3">
                  <c:v>18.787878787878789</c:v>
                </c:pt>
                <c:pt idx="4">
                  <c:v>13.609467455621301</c:v>
                </c:pt>
                <c:pt idx="5">
                  <c:v>15.337423312883436</c:v>
                </c:pt>
                <c:pt idx="6">
                  <c:v>12.55813953488372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D6-45F0-A5F8-A5377E74CB8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voto 7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a.s. 2013-14</c:v>
                </c:pt>
                <c:pt idx="1">
                  <c:v>a.s. 2014-15</c:v>
                </c:pt>
                <c:pt idx="2">
                  <c:v>a.s. 2015-16</c:v>
                </c:pt>
                <c:pt idx="3">
                  <c:v>a.s. 2016-17</c:v>
                </c:pt>
                <c:pt idx="4">
                  <c:v>a.s. 2017-18</c:v>
                </c:pt>
                <c:pt idx="5">
                  <c:v>a.s. 2018-19</c:v>
                </c:pt>
                <c:pt idx="6">
                  <c:v>a.s. 2019-20</c:v>
                </c:pt>
              </c:strCache>
            </c:strRef>
          </c:cat>
          <c:val>
            <c:numRef>
              <c:f>Foglio1!$C$2:$C$8</c:f>
              <c:numCache>
                <c:formatCode>0.0</c:formatCode>
                <c:ptCount val="7"/>
                <c:pt idx="0">
                  <c:v>31.216931216931219</c:v>
                </c:pt>
                <c:pt idx="1">
                  <c:v>24.698795180722893</c:v>
                </c:pt>
                <c:pt idx="2">
                  <c:v>32.484076433121018</c:v>
                </c:pt>
                <c:pt idx="3">
                  <c:v>28.484848484848484</c:v>
                </c:pt>
                <c:pt idx="4">
                  <c:v>32.544378698224854</c:v>
                </c:pt>
                <c:pt idx="5">
                  <c:v>28.220858895705522</c:v>
                </c:pt>
                <c:pt idx="6">
                  <c:v>21.395348837209301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D6-45F0-A5F8-A5377E74CB8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voto 8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a.s. 2013-14</c:v>
                </c:pt>
                <c:pt idx="1">
                  <c:v>a.s. 2014-15</c:v>
                </c:pt>
                <c:pt idx="2">
                  <c:v>a.s. 2015-16</c:v>
                </c:pt>
                <c:pt idx="3">
                  <c:v>a.s. 2016-17</c:v>
                </c:pt>
                <c:pt idx="4">
                  <c:v>a.s. 2017-18</c:v>
                </c:pt>
                <c:pt idx="5">
                  <c:v>a.s. 2018-19</c:v>
                </c:pt>
                <c:pt idx="6">
                  <c:v>a.s. 2019-20</c:v>
                </c:pt>
              </c:strCache>
            </c:strRef>
          </c:cat>
          <c:val>
            <c:numRef>
              <c:f>Foglio1!$D$2:$D$8</c:f>
              <c:numCache>
                <c:formatCode>0.0</c:formatCode>
                <c:ptCount val="7"/>
                <c:pt idx="0">
                  <c:v>25.396825396825395</c:v>
                </c:pt>
                <c:pt idx="1">
                  <c:v>28.91566265060241</c:v>
                </c:pt>
                <c:pt idx="2">
                  <c:v>27.388535031847134</c:v>
                </c:pt>
                <c:pt idx="3">
                  <c:v>23.030303030303031</c:v>
                </c:pt>
                <c:pt idx="4">
                  <c:v>23.076923076923077</c:v>
                </c:pt>
                <c:pt idx="5">
                  <c:v>28.834355828220858</c:v>
                </c:pt>
                <c:pt idx="6">
                  <c:v>27.906976744186046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D6-45F0-A5F8-A5377E74CB82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voto 9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a.s. 2013-14</c:v>
                </c:pt>
                <c:pt idx="1">
                  <c:v>a.s. 2014-15</c:v>
                </c:pt>
                <c:pt idx="2">
                  <c:v>a.s. 2015-16</c:v>
                </c:pt>
                <c:pt idx="3">
                  <c:v>a.s. 2016-17</c:v>
                </c:pt>
                <c:pt idx="4">
                  <c:v>a.s. 2017-18</c:v>
                </c:pt>
                <c:pt idx="5">
                  <c:v>a.s. 2018-19</c:v>
                </c:pt>
                <c:pt idx="6">
                  <c:v>a.s. 2019-20</c:v>
                </c:pt>
              </c:strCache>
            </c:strRef>
          </c:cat>
          <c:val>
            <c:numRef>
              <c:f>Foglio1!$E$2:$E$8</c:f>
              <c:numCache>
                <c:formatCode>0.0</c:formatCode>
                <c:ptCount val="7"/>
                <c:pt idx="0">
                  <c:v>14.285714285714286</c:v>
                </c:pt>
                <c:pt idx="1">
                  <c:v>22.289156626506024</c:v>
                </c:pt>
                <c:pt idx="2">
                  <c:v>12.101910828025478</c:v>
                </c:pt>
                <c:pt idx="3">
                  <c:v>19.393939393939394</c:v>
                </c:pt>
                <c:pt idx="4">
                  <c:v>23.668639053254438</c:v>
                </c:pt>
                <c:pt idx="5">
                  <c:v>15.950920245398773</c:v>
                </c:pt>
                <c:pt idx="6">
                  <c:v>19.534883720930232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D6-45F0-A5F8-A5377E74CB82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voto 10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a.s. 2013-14</c:v>
                </c:pt>
                <c:pt idx="1">
                  <c:v>a.s. 2014-15</c:v>
                </c:pt>
                <c:pt idx="2">
                  <c:v>a.s. 2015-16</c:v>
                </c:pt>
                <c:pt idx="3">
                  <c:v>a.s. 2016-17</c:v>
                </c:pt>
                <c:pt idx="4">
                  <c:v>a.s. 2017-18</c:v>
                </c:pt>
                <c:pt idx="5">
                  <c:v>a.s. 2018-19</c:v>
                </c:pt>
                <c:pt idx="6">
                  <c:v>a.s. 2019-20</c:v>
                </c:pt>
              </c:strCache>
            </c:strRef>
          </c:cat>
          <c:val>
            <c:numRef>
              <c:f>Foglio1!$F$2:$F$8</c:f>
              <c:numCache>
                <c:formatCode>0.0</c:formatCode>
                <c:ptCount val="7"/>
                <c:pt idx="0">
                  <c:v>7.4074074074074074</c:v>
                </c:pt>
                <c:pt idx="1">
                  <c:v>7.831325301204819</c:v>
                </c:pt>
                <c:pt idx="2">
                  <c:v>7.0063694267515926</c:v>
                </c:pt>
                <c:pt idx="3">
                  <c:v>3.6363636363636362</c:v>
                </c:pt>
                <c:pt idx="4">
                  <c:v>5.3254437869822482</c:v>
                </c:pt>
                <c:pt idx="5">
                  <c:v>6.7484662576687118</c:v>
                </c:pt>
                <c:pt idx="6">
                  <c:v>13.953488372093023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D6-45F0-A5F8-A5377E74CB82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voto 10 e lode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a.s. 2013-14</c:v>
                </c:pt>
                <c:pt idx="1">
                  <c:v>a.s. 2014-15</c:v>
                </c:pt>
                <c:pt idx="2">
                  <c:v>a.s. 2015-16</c:v>
                </c:pt>
                <c:pt idx="3">
                  <c:v>a.s. 2016-17</c:v>
                </c:pt>
                <c:pt idx="4">
                  <c:v>a.s. 2017-18</c:v>
                </c:pt>
                <c:pt idx="5">
                  <c:v>a.s. 2018-19</c:v>
                </c:pt>
                <c:pt idx="6">
                  <c:v>a.s. 2019-20</c:v>
                </c:pt>
              </c:strCache>
            </c:strRef>
          </c:cat>
          <c:val>
            <c:numRef>
              <c:f>Foglio1!$G$2:$G$8</c:f>
              <c:numCache>
                <c:formatCode>0.0</c:formatCode>
                <c:ptCount val="7"/>
                <c:pt idx="0">
                  <c:v>1.5873015873015872</c:v>
                </c:pt>
                <c:pt idx="1">
                  <c:v>1.2048192771084338</c:v>
                </c:pt>
                <c:pt idx="2">
                  <c:v>7.6433121019108281</c:v>
                </c:pt>
                <c:pt idx="3">
                  <c:v>6.666666666666667</c:v>
                </c:pt>
                <c:pt idx="4">
                  <c:v>1.7751479289940828</c:v>
                </c:pt>
                <c:pt idx="5">
                  <c:v>4.9079754601226995</c:v>
                </c:pt>
                <c:pt idx="6">
                  <c:v>4.6511627906976747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D6-45F0-A5F8-A5377E74C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630432"/>
        <c:axId val="314630824"/>
      </c:barChart>
      <c:catAx>
        <c:axId val="314630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314630824"/>
        <c:crosses val="autoZero"/>
        <c:auto val="1"/>
        <c:lblAlgn val="ctr"/>
        <c:lblOffset val="100"/>
        <c:noMultiLvlLbl val="0"/>
      </c:catAx>
      <c:valAx>
        <c:axId val="314630824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31463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09177808470201"/>
          <c:y val="3.7814346513445285E-2"/>
          <c:w val="0.17752908546006227"/>
          <c:h val="0.77891643263593846"/>
        </c:manualLayout>
      </c:layout>
      <c:overlay val="0"/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Scuola</c:v>
                </c:pt>
              </c:strCache>
            </c:strRef>
          </c:tx>
          <c:invertIfNegative val="0"/>
          <c:dLbls>
            <c:spPr>
              <a:noFill/>
              <a:ln w="2535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60.4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06-425E-8C27-73C9544BD97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Regione</c:v>
                </c:pt>
              </c:strCache>
            </c:strRef>
          </c:tx>
          <c:invertIfNegative val="0"/>
          <c:dLbls>
            <c:spPr>
              <a:noFill/>
              <a:ln w="2535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55.6</c:v>
                </c:pt>
                <c:pt idx="1">
                  <c:v>58.6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06-425E-8C27-73C9544BD97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Italia</c:v>
                </c:pt>
              </c:strCache>
            </c:strRef>
          </c:tx>
          <c:invertIfNegative val="0"/>
          <c:dLbls>
            <c:spPr>
              <a:noFill/>
              <a:ln w="2535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Foglio1!$A$2:$A$3</c:f>
              <c:strCache>
                <c:ptCount val="2"/>
                <c:pt idx="0">
                  <c:v>italiano</c:v>
                </c:pt>
                <c:pt idx="1">
                  <c:v>matematica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53.7</c:v>
                </c:pt>
                <c:pt idx="1">
                  <c:v>56.6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06-425E-8C27-73C9544BD9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14071424"/>
        <c:axId val="314073776"/>
      </c:barChart>
      <c:catAx>
        <c:axId val="31407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it-IT"/>
          </a:p>
        </c:txPr>
        <c:crossAx val="314073776"/>
        <c:crosses val="autoZero"/>
        <c:auto val="1"/>
        <c:lblAlgn val="ctr"/>
        <c:lblOffset val="100"/>
        <c:noMultiLvlLbl val="0"/>
      </c:catAx>
      <c:valAx>
        <c:axId val="31407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4071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30009981146723"/>
          <c:y val="0.16652996500437448"/>
          <c:w val="0.13385573282212962"/>
          <c:h val="0.65492454068241468"/>
        </c:manualLayout>
      </c:layout>
      <c:overlay val="0"/>
      <c:txPr>
        <a:bodyPr/>
        <a:lstStyle/>
        <a:p>
          <a:pPr>
            <a:defRPr sz="18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2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4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4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39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85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40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89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36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4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8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28600" y="2362200"/>
            <a:ext cx="4495800" cy="1939142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/>
              <a:t>BILANCIO SOCIALE</a:t>
            </a:r>
            <a:br>
              <a:rPr lang="it-IT" sz="3600" dirty="0"/>
            </a:br>
            <a:r>
              <a:rPr lang="it-IT" sz="3600" dirty="0"/>
              <a:t>I.C. DANTE ALIGHIERI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228600" y="4214750"/>
            <a:ext cx="3962400" cy="53340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dirty="0">
                <a:solidFill>
                  <a:schemeClr val="bg1"/>
                </a:solidFill>
              </a:rPr>
              <a:t>Breve sintesi del documento pubblicato sul sito della scuola</a:t>
            </a: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225840"/>
              </p:ext>
            </p:extLst>
          </p:nvPr>
        </p:nvGraphicFramePr>
        <p:xfrm>
          <a:off x="1981200" y="1219200"/>
          <a:ext cx="66294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286000" y="3048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</a:rPr>
              <a:t>Livelli degli esiti degli apprendimenti: confronto con </a:t>
            </a:r>
            <a:r>
              <a:rPr lang="it-IT" sz="2400" b="1" dirty="0" smtClean="0">
                <a:solidFill>
                  <a:srgbClr val="0070C0"/>
                </a:solidFill>
              </a:rPr>
              <a:t>gli anni precedenti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774113874"/>
              </p:ext>
            </p:extLst>
          </p:nvPr>
        </p:nvGraphicFramePr>
        <p:xfrm>
          <a:off x="1981200" y="228600"/>
          <a:ext cx="6934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057400" y="60198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** si segnala che  per gli anni scolastici 2014-15 (anno preso a riferimento per il </a:t>
            </a:r>
            <a:r>
              <a:rPr lang="it-IT" sz="1400" dirty="0" err="1"/>
              <a:t>PdM</a:t>
            </a:r>
            <a:r>
              <a:rPr lang="it-IT" sz="1400" dirty="0"/>
              <a:t> precedente) e </a:t>
            </a:r>
            <a:r>
              <a:rPr lang="it-IT" sz="1400" dirty="0" err="1"/>
              <a:t>l’a.s.</a:t>
            </a:r>
            <a:r>
              <a:rPr lang="it-IT" sz="1400" dirty="0"/>
              <a:t> 2018-19 la statistica era riferita a tutte le lingue straniere studiate. Da quest’anno l’analisi è stata fatta per singola lingua straniera studiata. </a:t>
            </a:r>
          </a:p>
        </p:txBody>
      </p:sp>
    </p:spTree>
    <p:extLst>
      <p:ext uri="{BB962C8B-B14F-4D97-AF65-F5344CB8AC3E}">
        <p14:creationId xmlns:p14="http://schemas.microsoft.com/office/powerpoint/2010/main" val="28959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4075658983"/>
              </p:ext>
            </p:extLst>
          </p:nvPr>
        </p:nvGraphicFramePr>
        <p:xfrm>
          <a:off x="2009774" y="2352674"/>
          <a:ext cx="6372225" cy="313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895600" y="8382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</a:rPr>
              <a:t>% insufficienti seconda lingua straniera</a:t>
            </a:r>
            <a:endParaRPr lang="it-IT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558660"/>
              </p:ext>
            </p:extLst>
          </p:nvPr>
        </p:nvGraphicFramePr>
        <p:xfrm>
          <a:off x="1828800" y="762000"/>
          <a:ext cx="6934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65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312279"/>
              </p:ext>
            </p:extLst>
          </p:nvPr>
        </p:nvGraphicFramePr>
        <p:xfrm>
          <a:off x="1905001" y="1012686"/>
          <a:ext cx="7239000" cy="363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2098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La valutazione  percentuale finale degli studenti che hanno sostenuto l’Esame di Stato: in totale n. 215  alunni 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57400" y="4648200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 215 alunni:</a:t>
            </a:r>
          </a:p>
          <a:p>
            <a:pPr lvl="0"/>
            <a:r>
              <a:rPr lang="it-IT" dirty="0"/>
              <a:t>27 sono stati promossi con il 6</a:t>
            </a:r>
          </a:p>
          <a:p>
            <a:pPr lvl="0"/>
            <a:r>
              <a:rPr lang="it-IT" dirty="0"/>
              <a:t>46 sono stati promossi con il 7;</a:t>
            </a:r>
          </a:p>
          <a:p>
            <a:pPr lvl="0"/>
            <a:r>
              <a:rPr lang="it-IT" dirty="0"/>
              <a:t>60 sono stati promossi con l’8;</a:t>
            </a:r>
          </a:p>
          <a:p>
            <a:pPr lvl="0"/>
            <a:r>
              <a:rPr lang="it-IT" dirty="0"/>
              <a:t>42 sono stati promossi con il 9;</a:t>
            </a:r>
          </a:p>
          <a:p>
            <a:pPr lvl="0"/>
            <a:r>
              <a:rPr lang="it-IT" dirty="0"/>
              <a:t>30 sono stati promossi con il 10;</a:t>
            </a:r>
          </a:p>
          <a:p>
            <a:pPr lvl="0"/>
            <a:r>
              <a:rPr lang="it-IT" dirty="0"/>
              <a:t>10 sono stati promossi con il 10 e lode. </a:t>
            </a:r>
          </a:p>
        </p:txBody>
      </p:sp>
    </p:spTree>
    <p:extLst>
      <p:ext uri="{BB962C8B-B14F-4D97-AF65-F5344CB8AC3E}">
        <p14:creationId xmlns:p14="http://schemas.microsoft.com/office/powerpoint/2010/main" val="30928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689948"/>
              </p:ext>
            </p:extLst>
          </p:nvPr>
        </p:nvGraphicFramePr>
        <p:xfrm>
          <a:off x="1905001" y="1905000"/>
          <a:ext cx="6934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362200" y="381000"/>
            <a:ext cx="6400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Risultati prove Invalsi classi seconde primaria </a:t>
            </a:r>
            <a:r>
              <a:rPr lang="it-IT" sz="2800" b="1" dirty="0" err="1"/>
              <a:t>a.s.</a:t>
            </a:r>
            <a:r>
              <a:rPr lang="it-IT" sz="2800" b="1" dirty="0"/>
              <a:t> 2018-19</a:t>
            </a:r>
          </a:p>
        </p:txBody>
      </p:sp>
    </p:spTree>
    <p:extLst>
      <p:ext uri="{BB962C8B-B14F-4D97-AF65-F5344CB8AC3E}">
        <p14:creationId xmlns:p14="http://schemas.microsoft.com/office/powerpoint/2010/main" val="33208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62200" y="381000"/>
            <a:ext cx="6400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Risultati prove Invalsi classi </a:t>
            </a:r>
            <a:r>
              <a:rPr lang="it-IT" sz="2800" b="1" dirty="0" smtClean="0"/>
              <a:t>quinte </a:t>
            </a:r>
            <a:r>
              <a:rPr lang="it-IT" sz="2800" b="1" dirty="0"/>
              <a:t>primaria </a:t>
            </a:r>
            <a:r>
              <a:rPr lang="it-IT" sz="2800" b="1" dirty="0" err="1"/>
              <a:t>a.s.</a:t>
            </a:r>
            <a:r>
              <a:rPr lang="it-IT" sz="2800" b="1" dirty="0"/>
              <a:t> 2018-19</a:t>
            </a:r>
          </a:p>
        </p:txBody>
      </p:sp>
      <p:graphicFrame>
        <p:nvGraphicFramePr>
          <p:cNvPr id="5" name="Oggett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510118"/>
              </p:ext>
            </p:extLst>
          </p:nvPr>
        </p:nvGraphicFramePr>
        <p:xfrm>
          <a:off x="2205037" y="1447800"/>
          <a:ext cx="6786563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11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28801" y="381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Risultati prove Invalsi classi terze secondaria  </a:t>
            </a:r>
            <a:r>
              <a:rPr lang="it-IT" sz="2400" b="1" dirty="0" err="1"/>
              <a:t>a.s.</a:t>
            </a:r>
            <a:r>
              <a:rPr lang="it-IT" sz="2400" b="1" dirty="0"/>
              <a:t> 2018-19</a:t>
            </a:r>
            <a:endParaRPr lang="it-IT" sz="2400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428089"/>
              </p:ext>
            </p:extLst>
          </p:nvPr>
        </p:nvGraphicFramePr>
        <p:xfrm>
          <a:off x="2290762" y="1295400"/>
          <a:ext cx="670083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19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05000" y="228600"/>
            <a:ext cx="7010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INIZIATIVE DI FORMAZIONE </a:t>
            </a:r>
            <a:r>
              <a:rPr lang="it-IT" b="1" dirty="0" err="1" smtClean="0"/>
              <a:t>a.s.</a:t>
            </a:r>
            <a:r>
              <a:rPr lang="it-IT" b="1" dirty="0" smtClean="0"/>
              <a:t> 2019-20</a:t>
            </a:r>
          </a:p>
          <a:p>
            <a:r>
              <a:rPr lang="it-IT" dirty="0" smtClean="0"/>
              <a:t>2 </a:t>
            </a:r>
            <a:r>
              <a:rPr lang="it-IT" dirty="0"/>
              <a:t>e </a:t>
            </a:r>
            <a:r>
              <a:rPr lang="it-IT" dirty="0" smtClean="0"/>
              <a:t>3 settembre: </a:t>
            </a:r>
            <a:r>
              <a:rPr lang="it-IT" b="1" dirty="0" smtClean="0"/>
              <a:t>Formazione </a:t>
            </a:r>
            <a:r>
              <a:rPr lang="it-IT" b="1" dirty="0"/>
              <a:t>sull’educazione relazionale emotiva </a:t>
            </a:r>
            <a:r>
              <a:rPr lang="it-IT" dirty="0"/>
              <a:t>con il prof Mario di Pietro per 9 ore </a:t>
            </a:r>
            <a:r>
              <a:rPr lang="it-IT" dirty="0" smtClean="0"/>
              <a:t>per la scuola dell’infanzia</a:t>
            </a:r>
            <a:endParaRPr lang="it-IT" dirty="0"/>
          </a:p>
          <a:p>
            <a:r>
              <a:rPr lang="it-IT" dirty="0"/>
              <a:t>Formazione per tutti sul </a:t>
            </a:r>
            <a:r>
              <a:rPr lang="it-IT" dirty="0" err="1"/>
              <a:t>PdM</a:t>
            </a:r>
            <a:r>
              <a:rPr lang="it-IT" dirty="0"/>
              <a:t> con Giandomenico </a:t>
            </a:r>
            <a:r>
              <a:rPr lang="it-IT" dirty="0" err="1"/>
              <a:t>Bagatin</a:t>
            </a:r>
            <a:r>
              <a:rPr lang="it-IT" dirty="0"/>
              <a:t> su </a:t>
            </a:r>
            <a:r>
              <a:rPr lang="it-IT" b="1" dirty="0"/>
              <a:t>“Sentire, Fare e Pensare: Comunicazione affettiva, motivazione e gestione delle emozioni con ragazzi e bambini”</a:t>
            </a:r>
            <a:r>
              <a:rPr lang="it-IT" dirty="0"/>
              <a:t> (1 incontro per tutti i gradi) </a:t>
            </a:r>
            <a:r>
              <a:rPr lang="it-IT" dirty="0" smtClean="0"/>
              <a:t>4 </a:t>
            </a:r>
            <a:r>
              <a:rPr lang="it-IT" dirty="0"/>
              <a:t>settembre per 6 ore</a:t>
            </a:r>
          </a:p>
          <a:p>
            <a:r>
              <a:rPr lang="it-IT" b="1" dirty="0"/>
              <a:t>Formazione sull’uso TIC </a:t>
            </a:r>
            <a:r>
              <a:rPr lang="it-IT" dirty="0"/>
              <a:t>(per i docenti che non l’hanno fatta l’anno precedente) </a:t>
            </a:r>
            <a:r>
              <a:rPr lang="it-IT" dirty="0" smtClean="0"/>
              <a:t>proff.  </a:t>
            </a:r>
            <a:r>
              <a:rPr lang="it-IT" dirty="0"/>
              <a:t>Di </a:t>
            </a:r>
            <a:r>
              <a:rPr lang="it-IT" dirty="0" smtClean="0"/>
              <a:t>Stefano e Verde, </a:t>
            </a:r>
            <a:r>
              <a:rPr lang="it-IT" dirty="0"/>
              <a:t>05 settembre 2 ore </a:t>
            </a:r>
          </a:p>
          <a:p>
            <a:r>
              <a:rPr lang="it-IT" b="1" dirty="0"/>
              <a:t>Aggiornamento quinquennale obbligatorio sulla sicurezza</a:t>
            </a:r>
          </a:p>
          <a:p>
            <a:r>
              <a:rPr lang="it-IT" dirty="0"/>
              <a:t>( solo per coloro che dovevano fare l’aggiornamento) 05 settembre  03 ore on line e 10 settembre 1 ora on line  </a:t>
            </a:r>
          </a:p>
          <a:p>
            <a:r>
              <a:rPr lang="it-IT" b="1" dirty="0"/>
              <a:t>Formazione per tutti  sui BES </a:t>
            </a:r>
            <a:r>
              <a:rPr lang="it-IT" dirty="0"/>
              <a:t>10 settembre 2 ore proff. </a:t>
            </a:r>
            <a:r>
              <a:rPr lang="it-IT" dirty="0" smtClean="0"/>
              <a:t>Bandiera, Bracco. Scarpa A.  </a:t>
            </a:r>
            <a:r>
              <a:rPr lang="it-IT" dirty="0"/>
              <a:t>e Verde </a:t>
            </a:r>
          </a:p>
          <a:p>
            <a:r>
              <a:rPr lang="it-IT" dirty="0"/>
              <a:t>Formazione per tutti con il </a:t>
            </a:r>
            <a:r>
              <a:rPr lang="it-IT" b="1" dirty="0"/>
              <a:t>dott.  BAGATIN  </a:t>
            </a:r>
            <a:r>
              <a:rPr lang="it-IT" dirty="0"/>
              <a:t>(prosecuzione del corso iniziato a settembre) 2 incontri per tutti i gradi, 20 gennaio, 4 ore docenti medie e 2 ore docenti primarie </a:t>
            </a:r>
          </a:p>
          <a:p>
            <a:r>
              <a:rPr lang="it-IT" dirty="0"/>
              <a:t>PRIMARIA  incontro con il </a:t>
            </a:r>
            <a:r>
              <a:rPr lang="it-IT" b="1" dirty="0" err="1"/>
              <a:t>dott</a:t>
            </a:r>
            <a:r>
              <a:rPr lang="it-IT" b="1" dirty="0"/>
              <a:t>._BAGATIN </a:t>
            </a:r>
            <a:r>
              <a:rPr lang="it-IT" dirty="0"/>
              <a:t>(</a:t>
            </a:r>
            <a:r>
              <a:rPr lang="it-IT" dirty="0" smtClean="0"/>
              <a:t>prosecuzione)23 </a:t>
            </a:r>
            <a:r>
              <a:rPr lang="it-IT" dirty="0"/>
              <a:t>aprile 2 ore</a:t>
            </a:r>
          </a:p>
          <a:p>
            <a:r>
              <a:rPr lang="it-IT" dirty="0"/>
              <a:t>AGGIORNAMENTO proposto da </a:t>
            </a:r>
            <a:r>
              <a:rPr lang="it-IT" b="1" dirty="0"/>
              <a:t>AID</a:t>
            </a:r>
            <a:r>
              <a:rPr lang="it-IT" dirty="0"/>
              <a:t> on line di 40 ore</a:t>
            </a:r>
          </a:p>
          <a:p>
            <a:r>
              <a:rPr lang="it-IT" dirty="0"/>
              <a:t>La scuola ha aderito alla partecipazione al Livello avanzato e 32 docenti vi hanno partecipato. </a:t>
            </a:r>
            <a:r>
              <a:rPr lang="it-IT" b="1" dirty="0"/>
              <a:t>La scuola ha conseguito il titolo di “Scuola Dislessia Amica”.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10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905000" y="838200"/>
            <a:ext cx="6934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dirty="0"/>
              <a:t>Un incontro di due ore su </a:t>
            </a:r>
            <a:r>
              <a:rPr lang="it-IT" b="1" dirty="0"/>
              <a:t>BILL biblioteca della legalità</a:t>
            </a:r>
            <a:r>
              <a:rPr lang="it-IT" dirty="0"/>
              <a:t>, mercoledì 20 </a:t>
            </a:r>
            <a:r>
              <a:rPr lang="it-IT" dirty="0" smtClean="0"/>
              <a:t>novembre</a:t>
            </a:r>
            <a:r>
              <a:rPr lang="it-IT" dirty="0"/>
              <a:t> </a:t>
            </a:r>
            <a:r>
              <a:rPr lang="it-IT" dirty="0" smtClean="0"/>
              <a:t>proposto dall’</a:t>
            </a:r>
            <a:r>
              <a:rPr lang="it-IT" dirty="0" err="1" smtClean="0"/>
              <a:t>ins</a:t>
            </a:r>
            <a:r>
              <a:rPr lang="it-IT" dirty="0" smtClean="0"/>
              <a:t>. Veronica </a:t>
            </a:r>
            <a:r>
              <a:rPr lang="it-IT" dirty="0" err="1" smtClean="0"/>
              <a:t>Ujcich</a:t>
            </a:r>
            <a:endParaRPr lang="it-IT" dirty="0"/>
          </a:p>
          <a:p>
            <a:r>
              <a:rPr lang="it-IT" b="1" dirty="0"/>
              <a:t>DIPARTIMENTO </a:t>
            </a:r>
            <a:r>
              <a:rPr lang="it-IT" b="1" dirty="0" err="1"/>
              <a:t>LINGUE_Dante</a:t>
            </a:r>
            <a:r>
              <a:rPr lang="it-IT" dirty="0"/>
              <a:t>_</a:t>
            </a:r>
          </a:p>
          <a:p>
            <a:r>
              <a:rPr lang="it-IT" dirty="0"/>
              <a:t>Corso gratuito  offerto dalla casa editrice Oxford per le docenti di lingua inglese su metodi accattivanti di insegnamento lingua inglese </a:t>
            </a:r>
          </a:p>
          <a:p>
            <a:r>
              <a:rPr lang="it-IT" dirty="0"/>
              <a:t>Il 09 ottobre incontro di 3 ore con Gina </a:t>
            </a:r>
            <a:r>
              <a:rPr lang="it-IT" dirty="0" err="1"/>
              <a:t>Rodriguez</a:t>
            </a:r>
            <a:r>
              <a:rPr lang="it-IT" dirty="0"/>
              <a:t> </a:t>
            </a:r>
            <a:r>
              <a:rPr lang="it-IT" dirty="0" err="1"/>
              <a:t>Pedagogical</a:t>
            </a:r>
            <a:r>
              <a:rPr lang="it-IT" dirty="0"/>
              <a:t> Consultant per la Casa Editrice Oxford </a:t>
            </a:r>
          </a:p>
          <a:p>
            <a:r>
              <a:rPr lang="it-IT" dirty="0"/>
              <a:t>CORSO DI FORMAZIONE per tutti sul </a:t>
            </a:r>
            <a:r>
              <a:rPr lang="it-IT" b="1" dirty="0" err="1"/>
              <a:t>Covid</a:t>
            </a:r>
            <a:r>
              <a:rPr lang="it-IT" b="1" dirty="0"/>
              <a:t> 19 </a:t>
            </a:r>
            <a:r>
              <a:rPr lang="it-IT" dirty="0"/>
              <a:t>tenuto dalla prof.ssa Marica  </a:t>
            </a:r>
            <a:r>
              <a:rPr lang="it-IT" dirty="0" err="1"/>
              <a:t>Geminiani</a:t>
            </a:r>
            <a:r>
              <a:rPr lang="it-IT" dirty="0"/>
              <a:t> (RSPP)</a:t>
            </a:r>
          </a:p>
          <a:p>
            <a:r>
              <a:rPr lang="it-IT" dirty="0"/>
              <a:t>24 giugno dalle 10 alle 12 per docenti infanzia e primaria </a:t>
            </a:r>
          </a:p>
          <a:p>
            <a:r>
              <a:rPr lang="it-IT" dirty="0"/>
              <a:t>dalle 15:30 alle 17:30 per docenti medie </a:t>
            </a:r>
          </a:p>
          <a:p>
            <a:r>
              <a:rPr lang="it-IT" dirty="0"/>
              <a:t>11 giugno per i collaboratori scolastici</a:t>
            </a:r>
          </a:p>
          <a:p>
            <a:r>
              <a:rPr lang="it-IT" dirty="0"/>
              <a:t>12 giugno per gli assistenti amministrativi </a:t>
            </a:r>
          </a:p>
          <a:p>
            <a:r>
              <a:rPr lang="it-IT" dirty="0"/>
              <a:t>CORSO DI FORMAZIONE per tutti con la </a:t>
            </a:r>
            <a:r>
              <a:rPr lang="it-IT" b="1" dirty="0"/>
              <a:t>psicologa scolastica dott.ssa Clio VISAGGIO</a:t>
            </a:r>
            <a:r>
              <a:rPr lang="it-IT" dirty="0"/>
              <a:t> per preparare il rientro a scuola 25 giugno dalle 15:30 alle 17:30 ( 2 ore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/>
              <a:t>Abbiamo anche organizzato la formazione per i </a:t>
            </a:r>
            <a:r>
              <a:rPr lang="it-IT" b="1" dirty="0"/>
              <a:t>docenti ospedalieri </a:t>
            </a:r>
            <a:r>
              <a:rPr lang="it-IT" dirty="0"/>
              <a:t>di tutta la regione sul tema: </a:t>
            </a:r>
            <a:r>
              <a:rPr lang="it-IT" b="1" dirty="0"/>
              <a:t>“Metodologie EAS – Episodi di apprendimento situato e presentazione Catalogo </a:t>
            </a:r>
            <a:r>
              <a:rPr lang="it-IT" b="1" dirty="0" err="1"/>
              <a:t>App</a:t>
            </a:r>
            <a:r>
              <a:rPr lang="it-IT" b="1" dirty="0"/>
              <a:t>-Inventory”</a:t>
            </a:r>
          </a:p>
        </p:txBody>
      </p:sp>
    </p:spTree>
    <p:extLst>
      <p:ext uri="{BB962C8B-B14F-4D97-AF65-F5344CB8AC3E}">
        <p14:creationId xmlns:p14="http://schemas.microsoft.com/office/powerpoint/2010/main" val="15771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0668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83671"/>
              </p:ext>
            </p:extLst>
          </p:nvPr>
        </p:nvGraphicFramePr>
        <p:xfrm>
          <a:off x="152400" y="1676401"/>
          <a:ext cx="8839199" cy="50357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57582">
                  <a:extLst>
                    <a:ext uri="{9D8B030D-6E8A-4147-A177-3AD203B41FA5}">
                      <a16:colId xmlns:a16="http://schemas.microsoft.com/office/drawing/2014/main" xmlns="" val="3092170489"/>
                    </a:ext>
                  </a:extLst>
                </a:gridCol>
                <a:gridCol w="1701640">
                  <a:extLst>
                    <a:ext uri="{9D8B030D-6E8A-4147-A177-3AD203B41FA5}">
                      <a16:colId xmlns:a16="http://schemas.microsoft.com/office/drawing/2014/main" xmlns="" val="2401821025"/>
                    </a:ext>
                  </a:extLst>
                </a:gridCol>
                <a:gridCol w="1582337">
                  <a:extLst>
                    <a:ext uri="{9D8B030D-6E8A-4147-A177-3AD203B41FA5}">
                      <a16:colId xmlns:a16="http://schemas.microsoft.com/office/drawing/2014/main" xmlns="" val="2564631001"/>
                    </a:ext>
                  </a:extLst>
                </a:gridCol>
                <a:gridCol w="997482">
                  <a:extLst>
                    <a:ext uri="{9D8B030D-6E8A-4147-A177-3AD203B41FA5}">
                      <a16:colId xmlns:a16="http://schemas.microsoft.com/office/drawing/2014/main" xmlns="" val="1137211728"/>
                    </a:ext>
                  </a:extLst>
                </a:gridCol>
                <a:gridCol w="1053994">
                  <a:extLst>
                    <a:ext uri="{9D8B030D-6E8A-4147-A177-3AD203B41FA5}">
                      <a16:colId xmlns:a16="http://schemas.microsoft.com/office/drawing/2014/main" xmlns="" val="3996147721"/>
                    </a:ext>
                  </a:extLst>
                </a:gridCol>
                <a:gridCol w="1330276">
                  <a:extLst>
                    <a:ext uri="{9D8B030D-6E8A-4147-A177-3AD203B41FA5}">
                      <a16:colId xmlns:a16="http://schemas.microsoft.com/office/drawing/2014/main" xmlns="" val="2440777009"/>
                    </a:ext>
                  </a:extLst>
                </a:gridCol>
                <a:gridCol w="1115888">
                  <a:extLst>
                    <a:ext uri="{9D8B030D-6E8A-4147-A177-3AD203B41FA5}">
                      <a16:colId xmlns:a16="http://schemas.microsoft.com/office/drawing/2014/main" xmlns="" val="3323943671"/>
                    </a:ext>
                  </a:extLst>
                </a:gridCol>
              </a:tblGrid>
              <a:tr h="839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Plessi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Localizzazione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N. sezioni/classi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N. alunni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di cui n. alunni disabili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di cui n. alunni con DSA/ADHD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di cui n. alunni stranieri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2974446"/>
                  </a:ext>
                </a:extLst>
              </a:tr>
              <a:tr h="26865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SCUOLA DELL’INFANZIA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6406695"/>
                  </a:ext>
                </a:extLst>
              </a:tr>
              <a:tr h="55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Marina </a:t>
                      </a:r>
                      <a:r>
                        <a:rPr lang="it-IT" sz="1600" dirty="0" err="1">
                          <a:effectLst/>
                        </a:rPr>
                        <a:t>Spaccini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Via Colonna 1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-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7321743"/>
                  </a:ext>
                </a:extLst>
              </a:tr>
              <a:tr h="26865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7949245"/>
                  </a:ext>
                </a:extLst>
              </a:tr>
              <a:tr h="55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Aldo Padoa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Via Archi 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186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680141"/>
                  </a:ext>
                </a:extLst>
              </a:tr>
              <a:tr h="55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Nazario Sauro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Via Tigor 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241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6380698"/>
                  </a:ext>
                </a:extLst>
              </a:tr>
              <a:tr h="55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Totali primaria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427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17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0850437"/>
                  </a:ext>
                </a:extLst>
              </a:tr>
              <a:tr h="26865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SCUOLA SECONDARIA DI 1° GRADO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1020214"/>
                  </a:ext>
                </a:extLst>
              </a:tr>
              <a:tr h="55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Dante Alighieri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Via Giustiniano 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595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18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40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68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6741306"/>
                  </a:ext>
                </a:extLst>
              </a:tr>
              <a:tr h="26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TOTALI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53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1072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36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50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100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3921039"/>
                  </a:ext>
                </a:extLst>
              </a:tr>
              <a:tr h="26865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Percentuali sul totale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4,6%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9,3%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17244233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459614" y="881380"/>
            <a:ext cx="5560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Le scuole e la loro utenza </a:t>
            </a:r>
            <a:r>
              <a:rPr lang="it-IT" sz="2000" dirty="0" err="1">
                <a:solidFill>
                  <a:schemeClr val="bg1"/>
                </a:solidFill>
              </a:rPr>
              <a:t>nell’a.s.</a:t>
            </a:r>
            <a:r>
              <a:rPr lang="it-IT" sz="2000" dirty="0">
                <a:solidFill>
                  <a:schemeClr val="bg1"/>
                </a:solidFill>
              </a:rPr>
              <a:t> 2019/20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4600" y="1295400"/>
            <a:ext cx="6248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Formazione organizzata per gli assistenti amministravi e dirigenti scolastici di tutta la provincia</a:t>
            </a:r>
          </a:p>
          <a:p>
            <a:endParaRPr lang="it-IT" dirty="0"/>
          </a:p>
          <a:p>
            <a:r>
              <a:rPr lang="it-IT" sz="2400" dirty="0" smtClean="0"/>
              <a:t>1) Accesso </a:t>
            </a:r>
            <a:r>
              <a:rPr lang="it-IT" sz="2400" dirty="0"/>
              <a:t>al trattamento pensionistico del personale della scuola (requisiti normativi e attività operative </a:t>
            </a:r>
            <a:r>
              <a:rPr lang="it-IT" sz="2400" dirty="0" err="1"/>
              <a:t>Passweb</a:t>
            </a:r>
            <a:r>
              <a:rPr lang="it-IT" sz="2400" dirty="0"/>
              <a:t>) 3 dicembre 2019;</a:t>
            </a:r>
          </a:p>
          <a:p>
            <a:r>
              <a:rPr lang="it-IT" sz="2400" dirty="0" smtClean="0"/>
              <a:t>2) Incarichi </a:t>
            </a:r>
            <a:r>
              <a:rPr lang="it-IT" sz="2400" dirty="0"/>
              <a:t>a esperti esterni e al personale interno: presupposti, incompatibilità e adempimenti 23 gennaio 2020</a:t>
            </a:r>
          </a:p>
          <a:p>
            <a:r>
              <a:rPr lang="it-IT" sz="2400" dirty="0" smtClean="0"/>
              <a:t>3) Le </a:t>
            </a:r>
            <a:r>
              <a:rPr lang="it-IT" sz="2400" dirty="0"/>
              <a:t>novità in materia di </a:t>
            </a:r>
            <a:r>
              <a:rPr lang="it-IT" sz="2400" dirty="0" smtClean="0"/>
              <a:t>adempimenti </a:t>
            </a:r>
            <a:r>
              <a:rPr lang="it-IT" sz="2400" dirty="0"/>
              <a:t>previdenziali e fiscali – 10 febbraio 2020</a:t>
            </a:r>
          </a:p>
        </p:txBody>
      </p:sp>
    </p:spTree>
    <p:extLst>
      <p:ext uri="{BB962C8B-B14F-4D97-AF65-F5344CB8AC3E}">
        <p14:creationId xmlns:p14="http://schemas.microsoft.com/office/powerpoint/2010/main" val="41281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618106"/>
              </p:ext>
            </p:extLst>
          </p:nvPr>
        </p:nvGraphicFramePr>
        <p:xfrm>
          <a:off x="457200" y="1219200"/>
          <a:ext cx="8001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57200" y="56388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 valori dei votanti sono aumentati rispetto a quelli degli anni precedenti. Tenendo conto che gli aventi diritto al voto sono entrambi i genitori, se votassero il 50% degli aventi diritto </a:t>
            </a:r>
            <a:r>
              <a:rPr lang="it-IT" dirty="0" smtClean="0">
                <a:solidFill>
                  <a:schemeClr val="bg1"/>
                </a:solidFill>
              </a:rPr>
              <a:t>vorrebbe dire </a:t>
            </a:r>
            <a:r>
              <a:rPr lang="it-IT" dirty="0">
                <a:solidFill>
                  <a:schemeClr val="bg1"/>
                </a:solidFill>
              </a:rPr>
              <a:t>che almeno un genitore per nucleo familiare ha votato. </a:t>
            </a:r>
          </a:p>
        </p:txBody>
      </p:sp>
    </p:spTree>
    <p:extLst>
      <p:ext uri="{BB962C8B-B14F-4D97-AF65-F5344CB8AC3E}">
        <p14:creationId xmlns:p14="http://schemas.microsoft.com/office/powerpoint/2010/main" val="3600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859417"/>
              </p:ext>
            </p:extLst>
          </p:nvPr>
        </p:nvGraphicFramePr>
        <p:xfrm>
          <a:off x="609600" y="1219200"/>
          <a:ext cx="73914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31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507803093"/>
              </p:ext>
            </p:extLst>
          </p:nvPr>
        </p:nvGraphicFramePr>
        <p:xfrm>
          <a:off x="228600" y="838200"/>
          <a:ext cx="76962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35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04800" y="609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La percezione degli </a:t>
            </a:r>
            <a:r>
              <a:rPr lang="it-IT" sz="2400" b="1" dirty="0" err="1">
                <a:solidFill>
                  <a:schemeClr val="bg1"/>
                </a:solidFill>
              </a:rPr>
              <a:t>stakeholders</a:t>
            </a:r>
            <a:r>
              <a:rPr lang="it-IT" sz="2400" b="1" dirty="0">
                <a:solidFill>
                  <a:schemeClr val="bg1"/>
                </a:solidFill>
              </a:rPr>
              <a:t> sull’operato della scuola</a:t>
            </a:r>
          </a:p>
        </p:txBody>
      </p:sp>
      <p:graphicFrame>
        <p:nvGraphicFramePr>
          <p:cNvPr id="4" name="Oggett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129062"/>
              </p:ext>
            </p:extLst>
          </p:nvPr>
        </p:nvGraphicFramePr>
        <p:xfrm>
          <a:off x="838200" y="1828801"/>
          <a:ext cx="6172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86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349180"/>
              </p:ext>
            </p:extLst>
          </p:nvPr>
        </p:nvGraphicFramePr>
        <p:xfrm>
          <a:off x="533400" y="914400"/>
          <a:ext cx="7924800" cy="518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4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341171"/>
              </p:ext>
            </p:extLst>
          </p:nvPr>
        </p:nvGraphicFramePr>
        <p:xfrm>
          <a:off x="457200" y="762000"/>
          <a:ext cx="7391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0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736377753"/>
              </p:ext>
            </p:extLst>
          </p:nvPr>
        </p:nvGraphicFramePr>
        <p:xfrm>
          <a:off x="533400" y="1295400"/>
          <a:ext cx="83058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9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623095427"/>
              </p:ext>
            </p:extLst>
          </p:nvPr>
        </p:nvGraphicFramePr>
        <p:xfrm>
          <a:off x="381000" y="990600"/>
          <a:ext cx="8077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2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585907"/>
              </p:ext>
            </p:extLst>
          </p:nvPr>
        </p:nvGraphicFramePr>
        <p:xfrm>
          <a:off x="533400" y="762000"/>
          <a:ext cx="7924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4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Percentuale alunni per ordine di scuola 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4944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50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399172962"/>
              </p:ext>
            </p:extLst>
          </p:nvPr>
        </p:nvGraphicFramePr>
        <p:xfrm>
          <a:off x="533400" y="1828800"/>
          <a:ext cx="716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066800" y="5334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Percezione degli stakeholder su alcuni aspetti dell’operato del Dirigente scolastico</a:t>
            </a:r>
          </a:p>
        </p:txBody>
      </p:sp>
    </p:spTree>
    <p:extLst>
      <p:ext uri="{BB962C8B-B14F-4D97-AF65-F5344CB8AC3E}">
        <p14:creationId xmlns:p14="http://schemas.microsoft.com/office/powerpoint/2010/main" val="10957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607047966"/>
              </p:ext>
            </p:extLst>
          </p:nvPr>
        </p:nvGraphicFramePr>
        <p:xfrm>
          <a:off x="609600" y="990600"/>
          <a:ext cx="6858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1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467288438"/>
              </p:ext>
            </p:extLst>
          </p:nvPr>
        </p:nvGraphicFramePr>
        <p:xfrm>
          <a:off x="609600" y="838200"/>
          <a:ext cx="6858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09600" y="468868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L’opinione degli alunni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1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905859289"/>
              </p:ext>
            </p:extLst>
          </p:nvPr>
        </p:nvGraphicFramePr>
        <p:xfrm>
          <a:off x="609600" y="457200"/>
          <a:ext cx="7696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4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589797507"/>
              </p:ext>
            </p:extLst>
          </p:nvPr>
        </p:nvGraphicFramePr>
        <p:xfrm>
          <a:off x="457200" y="914400"/>
          <a:ext cx="8458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50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454685677"/>
              </p:ext>
            </p:extLst>
          </p:nvPr>
        </p:nvGraphicFramePr>
        <p:xfrm>
          <a:off x="381000" y="1600200"/>
          <a:ext cx="7772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81000" y="2286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Ricevimenti pomeridiani Dante</a:t>
            </a:r>
          </a:p>
        </p:txBody>
      </p:sp>
    </p:spTree>
    <p:extLst>
      <p:ext uri="{BB962C8B-B14F-4D97-AF65-F5344CB8AC3E}">
        <p14:creationId xmlns:p14="http://schemas.microsoft.com/office/powerpoint/2010/main" val="23024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787353195"/>
              </p:ext>
            </p:extLst>
          </p:nvPr>
        </p:nvGraphicFramePr>
        <p:xfrm>
          <a:off x="381000" y="685800"/>
          <a:ext cx="7391400" cy="571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24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770492014"/>
              </p:ext>
            </p:extLst>
          </p:nvPr>
        </p:nvGraphicFramePr>
        <p:xfrm>
          <a:off x="152400" y="1828800"/>
          <a:ext cx="7162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57200" y="381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</a:rPr>
              <a:t>Il punto di vista dei genitori sull’organizzazione della scuola durante la  DAD</a:t>
            </a:r>
          </a:p>
        </p:txBody>
      </p:sp>
    </p:spTree>
    <p:extLst>
      <p:ext uri="{BB962C8B-B14F-4D97-AF65-F5344CB8AC3E}">
        <p14:creationId xmlns:p14="http://schemas.microsoft.com/office/powerpoint/2010/main" val="35935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949691508"/>
              </p:ext>
            </p:extLst>
          </p:nvPr>
        </p:nvGraphicFramePr>
        <p:xfrm>
          <a:off x="685800" y="762000"/>
          <a:ext cx="7239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41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1000" y="381000"/>
            <a:ext cx="6172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Il punto di vista degli alunni sull’organizzazione della scuola durante la  DAD</a:t>
            </a:r>
          </a:p>
          <a:p>
            <a:pPr algn="ctr"/>
            <a:endParaRPr lang="it-IT" sz="2000" b="1" dirty="0">
              <a:solidFill>
                <a:schemeClr val="bg1"/>
              </a:solidFill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Scuola secondaria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1628839742"/>
              </p:ext>
            </p:extLst>
          </p:nvPr>
        </p:nvGraphicFramePr>
        <p:xfrm>
          <a:off x="304800" y="1981438"/>
          <a:ext cx="6858000" cy="464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64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26460"/>
              </p:ext>
            </p:extLst>
          </p:nvPr>
        </p:nvGraphicFramePr>
        <p:xfrm>
          <a:off x="228600" y="838200"/>
          <a:ext cx="8686799" cy="579119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984401">
                  <a:extLst>
                    <a:ext uri="{9D8B030D-6E8A-4147-A177-3AD203B41FA5}">
                      <a16:colId xmlns:a16="http://schemas.microsoft.com/office/drawing/2014/main" xmlns="" val="4268428067"/>
                    </a:ext>
                  </a:extLst>
                </a:gridCol>
                <a:gridCol w="850311">
                  <a:extLst>
                    <a:ext uri="{9D8B030D-6E8A-4147-A177-3AD203B41FA5}">
                      <a16:colId xmlns:a16="http://schemas.microsoft.com/office/drawing/2014/main" xmlns="" val="283329019"/>
                    </a:ext>
                  </a:extLst>
                </a:gridCol>
                <a:gridCol w="1012898">
                  <a:extLst>
                    <a:ext uri="{9D8B030D-6E8A-4147-A177-3AD203B41FA5}">
                      <a16:colId xmlns:a16="http://schemas.microsoft.com/office/drawing/2014/main" xmlns="" val="4125066303"/>
                    </a:ext>
                  </a:extLst>
                </a:gridCol>
                <a:gridCol w="931604">
                  <a:extLst>
                    <a:ext uri="{9D8B030D-6E8A-4147-A177-3AD203B41FA5}">
                      <a16:colId xmlns:a16="http://schemas.microsoft.com/office/drawing/2014/main" xmlns="" val="1723862873"/>
                    </a:ext>
                  </a:extLst>
                </a:gridCol>
                <a:gridCol w="931604">
                  <a:extLst>
                    <a:ext uri="{9D8B030D-6E8A-4147-A177-3AD203B41FA5}">
                      <a16:colId xmlns:a16="http://schemas.microsoft.com/office/drawing/2014/main" xmlns="" val="2557957124"/>
                    </a:ext>
                  </a:extLst>
                </a:gridCol>
                <a:gridCol w="1042742">
                  <a:extLst>
                    <a:ext uri="{9D8B030D-6E8A-4147-A177-3AD203B41FA5}">
                      <a16:colId xmlns:a16="http://schemas.microsoft.com/office/drawing/2014/main" xmlns="" val="152526942"/>
                    </a:ext>
                  </a:extLst>
                </a:gridCol>
                <a:gridCol w="933239">
                  <a:extLst>
                    <a:ext uri="{9D8B030D-6E8A-4147-A177-3AD203B41FA5}">
                      <a16:colId xmlns:a16="http://schemas.microsoft.com/office/drawing/2014/main" xmlns="" val="2405908503"/>
                    </a:ext>
                  </a:extLst>
                </a:gridCol>
              </a:tblGrid>
              <a:tr h="43540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 profilo del personale docente dell’Istituto</a:t>
                      </a:r>
                      <a:endParaRPr lang="it-IT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5659569"/>
                  </a:ext>
                </a:extLst>
              </a:tr>
              <a:tr h="435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INFANZIA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PRIMARIA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SECONDARIA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304698"/>
                  </a:ext>
                </a:extLst>
              </a:tr>
              <a:tr h="759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Personale docente di ruolo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82,3%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3623176"/>
                  </a:ext>
                </a:extLst>
              </a:tr>
              <a:tr h="759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Personale  docente non di ruolo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17,7%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2344026"/>
                  </a:ext>
                </a:extLst>
              </a:tr>
              <a:tr h="759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Numero complessivo docenti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3909775"/>
                  </a:ext>
                </a:extLst>
              </a:tr>
              <a:tr h="90068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FASCE D’ETA’ personale di ruolo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8561578"/>
                  </a:ext>
                </a:extLst>
              </a:tr>
              <a:tr h="435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Meno di 35 anni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3,8%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7163048"/>
                  </a:ext>
                </a:extLst>
              </a:tr>
              <a:tr h="435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 35 ai 44 anni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24,6%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0069002"/>
                  </a:ext>
                </a:extLst>
              </a:tr>
              <a:tr h="435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 45 ai 55 anni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0545350"/>
                  </a:ext>
                </a:extLst>
              </a:tr>
              <a:tr h="435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Più di 55 anni</a:t>
                      </a:r>
                      <a:endParaRPr lang="it-IT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31,5%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59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0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670895694"/>
              </p:ext>
            </p:extLst>
          </p:nvPr>
        </p:nvGraphicFramePr>
        <p:xfrm>
          <a:off x="457200" y="381000"/>
          <a:ext cx="8229600" cy="609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023746243"/>
              </p:ext>
            </p:extLst>
          </p:nvPr>
        </p:nvGraphicFramePr>
        <p:xfrm>
          <a:off x="533400" y="685800"/>
          <a:ext cx="8153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39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297716949"/>
              </p:ext>
            </p:extLst>
          </p:nvPr>
        </p:nvGraphicFramePr>
        <p:xfrm>
          <a:off x="381000" y="304800"/>
          <a:ext cx="6829425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08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057187555"/>
              </p:ext>
            </p:extLst>
          </p:nvPr>
        </p:nvGraphicFramePr>
        <p:xfrm>
          <a:off x="381000" y="304800"/>
          <a:ext cx="7467600" cy="609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04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600" y="4572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solidFill>
                  <a:schemeClr val="bg1"/>
                </a:solidFill>
              </a:rPr>
              <a:t>Scuole primarie: classi quarte e quinte</a:t>
            </a:r>
            <a:endParaRPr lang="it-IT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3023079591"/>
              </p:ext>
            </p:extLst>
          </p:nvPr>
        </p:nvGraphicFramePr>
        <p:xfrm>
          <a:off x="457200" y="1219201"/>
          <a:ext cx="7010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1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279150762"/>
              </p:ext>
            </p:extLst>
          </p:nvPr>
        </p:nvGraphicFramePr>
        <p:xfrm>
          <a:off x="609600" y="152400"/>
          <a:ext cx="6858000" cy="609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9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394542902"/>
              </p:ext>
            </p:extLst>
          </p:nvPr>
        </p:nvGraphicFramePr>
        <p:xfrm>
          <a:off x="304800" y="457200"/>
          <a:ext cx="7086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83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600" y="304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Scuola in Ospedale (SIO)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8600" y="951131"/>
            <a:ext cx="495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LA SQUADRA di quest’anno:</a:t>
            </a:r>
          </a:p>
          <a:p>
            <a:r>
              <a:rPr lang="it-IT" sz="2000" u="sng" dirty="0" smtClean="0">
                <a:solidFill>
                  <a:schemeClr val="bg1"/>
                </a:solidFill>
              </a:rPr>
              <a:t>Scuola primaria</a:t>
            </a:r>
            <a:r>
              <a:rPr lang="it-IT" sz="2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ins</a:t>
            </a:r>
            <a:r>
              <a:rPr lang="it-IT" sz="2000" dirty="0" smtClean="0">
                <a:solidFill>
                  <a:schemeClr val="bg1"/>
                </a:solidFill>
              </a:rPr>
              <a:t>. Roberta </a:t>
            </a:r>
            <a:r>
              <a:rPr lang="it-IT" sz="2000" dirty="0" err="1" smtClean="0">
                <a:solidFill>
                  <a:schemeClr val="bg1"/>
                </a:solidFill>
              </a:rPr>
              <a:t>Gaperini</a:t>
            </a:r>
            <a:r>
              <a:rPr lang="it-IT" sz="2000" dirty="0" smtClean="0">
                <a:solidFill>
                  <a:schemeClr val="bg1"/>
                </a:solidFill>
              </a:rPr>
              <a:t> per tutto l’orario di servizio</a:t>
            </a:r>
          </a:p>
          <a:p>
            <a:r>
              <a:rPr lang="it-IT" sz="2000" dirty="0" err="1" smtClean="0">
                <a:solidFill>
                  <a:schemeClr val="bg1"/>
                </a:solidFill>
              </a:rPr>
              <a:t>Ins</a:t>
            </a:r>
            <a:r>
              <a:rPr lang="it-IT" sz="2000" dirty="0" smtClean="0">
                <a:solidFill>
                  <a:schemeClr val="bg1"/>
                </a:solidFill>
              </a:rPr>
              <a:t>. Veronica </a:t>
            </a:r>
            <a:r>
              <a:rPr lang="it-IT" sz="2000" dirty="0" err="1" smtClean="0">
                <a:solidFill>
                  <a:schemeClr val="bg1"/>
                </a:solidFill>
              </a:rPr>
              <a:t>Ujcich</a:t>
            </a:r>
            <a:r>
              <a:rPr lang="it-IT" sz="2000" dirty="0" smtClean="0">
                <a:solidFill>
                  <a:schemeClr val="bg1"/>
                </a:solidFill>
              </a:rPr>
              <a:t> due ore mensili</a:t>
            </a:r>
          </a:p>
          <a:p>
            <a:r>
              <a:rPr lang="it-IT" sz="2000" dirty="0" err="1" smtClean="0">
                <a:solidFill>
                  <a:schemeClr val="bg1"/>
                </a:solidFill>
              </a:rPr>
              <a:t>Ins</a:t>
            </a:r>
            <a:r>
              <a:rPr lang="it-IT" sz="2000" dirty="0" smtClean="0">
                <a:solidFill>
                  <a:schemeClr val="bg1"/>
                </a:solidFill>
              </a:rPr>
              <a:t>. Federica </a:t>
            </a:r>
            <a:r>
              <a:rPr lang="it-IT" sz="2000" dirty="0" err="1" smtClean="0">
                <a:solidFill>
                  <a:schemeClr val="bg1"/>
                </a:solidFill>
              </a:rPr>
              <a:t>Terrana</a:t>
            </a:r>
            <a:r>
              <a:rPr lang="it-IT" sz="2000" dirty="0" smtClean="0">
                <a:solidFill>
                  <a:schemeClr val="bg1"/>
                </a:solidFill>
              </a:rPr>
              <a:t> (come volontaria) dal secondo quadrimestre per alcune ore settimanali</a:t>
            </a:r>
          </a:p>
          <a:p>
            <a:r>
              <a:rPr lang="it-IT" sz="2000" u="sng" dirty="0" smtClean="0">
                <a:solidFill>
                  <a:schemeClr val="bg1"/>
                </a:solidFill>
              </a:rPr>
              <a:t>Scuola secondaria</a:t>
            </a:r>
            <a:r>
              <a:rPr lang="it-IT" sz="2000" dirty="0" smtClean="0">
                <a:solidFill>
                  <a:schemeClr val="bg1"/>
                </a:solidFill>
              </a:rPr>
              <a:t>: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Prof. Fabio </a:t>
            </a:r>
            <a:r>
              <a:rPr lang="it-IT" sz="2000" dirty="0" err="1" smtClean="0">
                <a:solidFill>
                  <a:schemeClr val="bg1"/>
                </a:solidFill>
              </a:rPr>
              <a:t>Todero</a:t>
            </a:r>
            <a:r>
              <a:rPr lang="it-IT" sz="2000" dirty="0" smtClean="0">
                <a:solidFill>
                  <a:schemeClr val="bg1"/>
                </a:solidFill>
              </a:rPr>
              <a:t> (lettere) per tutto l’orario di servizio 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Prof. Costanzo Tortorelli (musica) 6 ore settimanali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Prof.ssa Simona Ganci (arte) 6 ore settimanali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Prof.ssa Riccarda Delfino (tecnologia e chimica) 12 ore settimanali 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Prof. Alberto </a:t>
            </a:r>
            <a:r>
              <a:rPr lang="it-IT" sz="2000" dirty="0" err="1" smtClean="0">
                <a:solidFill>
                  <a:schemeClr val="bg1"/>
                </a:solidFill>
              </a:rPr>
              <a:t>Califano</a:t>
            </a:r>
            <a:r>
              <a:rPr lang="it-IT" sz="2000" dirty="0" smtClean="0">
                <a:solidFill>
                  <a:schemeClr val="bg1"/>
                </a:solidFill>
              </a:rPr>
              <a:t> (francese, spagnolo e teatro) 50 ore annuali 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922" y="951132"/>
            <a:ext cx="4087251" cy="54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93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3400" y="609600"/>
            <a:ext cx="7010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La scuola ha elaborato il progetto «Tempo di cura e pillole di benessere» che è stato finanziato dalla Regione FVG con 160.000 euro per due anni per la SIO e l’ID di tutta la regione.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Alcune attività realizzate: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Convegno nazionale SIO e ID il 22 novembre 2019 a Trieste</a:t>
            </a:r>
            <a:r>
              <a:rPr lang="it-IT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19400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78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57200" y="5334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>
                <a:solidFill>
                  <a:schemeClr val="bg1"/>
                </a:solidFill>
              </a:rPr>
              <a:t>implementate le ore di docenza per la SIO e l’ID;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- Prevedere l’ID anche per la scuola dell’infanzia;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Acquisti di sussidi tecnologici tra cui due robot per la teledidattica e telepresenza;</a:t>
            </a:r>
          </a:p>
          <a:p>
            <a:pPr marL="285750" indent="-285750">
              <a:buFontTx/>
              <a:buChar char="-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133600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932143"/>
              </p:ext>
            </p:extLst>
          </p:nvPr>
        </p:nvGraphicFramePr>
        <p:xfrm>
          <a:off x="1219200" y="762000"/>
          <a:ext cx="69342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69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1000" y="6858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b="1" dirty="0" smtClean="0">
                <a:solidFill>
                  <a:schemeClr val="bg1"/>
                </a:solidFill>
              </a:rPr>
              <a:t>Attività di tipo ludico e di svago: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durante la settimana della </a:t>
            </a:r>
            <a:r>
              <a:rPr lang="it-IT" sz="2400" dirty="0" err="1">
                <a:solidFill>
                  <a:schemeClr val="bg1"/>
                </a:solidFill>
              </a:rPr>
              <a:t>Barcolana</a:t>
            </a:r>
            <a:r>
              <a:rPr lang="it-IT" sz="2400" dirty="0">
                <a:solidFill>
                  <a:schemeClr val="bg1"/>
                </a:solidFill>
              </a:rPr>
              <a:t> si sono organizzate uscite in barca a vela e visita alla Nave Scuola Amerigo Vespucci </a:t>
            </a:r>
            <a:r>
              <a:rPr lang="it-IT" sz="2400" dirty="0" smtClean="0">
                <a:solidFill>
                  <a:schemeClr val="bg1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33400"/>
            <a:ext cx="4305300" cy="57404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579" y="3403600"/>
            <a:ext cx="2391641" cy="31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49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81000" y="381000"/>
            <a:ext cx="388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alunne ed alunni della SIO hanno partecipato al concorso Il diritto di sognare, indetto </a:t>
            </a:r>
            <a:r>
              <a:rPr lang="it-IT" sz="2400" dirty="0" err="1">
                <a:solidFill>
                  <a:schemeClr val="bg1"/>
                </a:solidFill>
              </a:rPr>
              <a:t>dall.I.C</a:t>
            </a:r>
            <a:r>
              <a:rPr lang="it-IT" sz="2400" dirty="0">
                <a:solidFill>
                  <a:schemeClr val="bg1"/>
                </a:solidFill>
              </a:rPr>
              <a:t>. “Dante” in occasione del 30° anniversario della Dichiarazione dei diritti dei bambini e degli adolescenti.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si sono organizzate delle giornate a tema in ospedale: festa di Halloween, di San Nicolò, di Natale e di Carnevale;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667000"/>
            <a:ext cx="2914650" cy="3886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524" y="152400"/>
            <a:ext cx="2688923" cy="35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13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800" y="381000"/>
            <a:ext cx="6477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durante i mesi di novembre e dicembre si sono attivati dei laboratori settimanali per realizzare con gli alunni ricoverati delle speciali matite con il cuore di pannolenci colorati e brillanti che sono state messe in vendita durante il tradizionale Mercatino della Scuola Primaria Sauro;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743200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1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" y="6096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a </a:t>
            </a:r>
            <a:r>
              <a:rPr lang="it-IT" sz="2400" dirty="0">
                <a:solidFill>
                  <a:schemeClr val="bg1"/>
                </a:solidFill>
              </a:rPr>
              <a:t>gennaio per un’alunna ricoverata in Terapia Intensiva è stata contatta la Walt Disney che prontamente ha risposto inviando alla bambina il dvd del film “Frozen2” e un pacco regalo;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</a:rPr>
              <a:t>si sono realizzati diversi desideri espressi dagli alunni ricoverati in collaborazione con l’Associazione #</a:t>
            </a:r>
            <a:r>
              <a:rPr lang="it-IT" sz="2400" dirty="0" err="1">
                <a:solidFill>
                  <a:schemeClr val="bg1"/>
                </a:solidFill>
              </a:rPr>
              <a:t>IoTifoSveva</a:t>
            </a:r>
            <a:r>
              <a:rPr lang="it-IT" sz="2400" dirty="0">
                <a:solidFill>
                  <a:schemeClr val="bg1"/>
                </a:solidFill>
              </a:rPr>
              <a:t>, impegnata nel regalare il sorriso ai bambini ricoverati, (video di personaggi famosi, magliette di campioni sportivi, incontri con personaggi dello spettacolo e dello sport…e molto altro ancora).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505200"/>
            <a:ext cx="2738520" cy="310251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729746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26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600" y="609600"/>
            <a:ext cx="396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Quest'anno </a:t>
            </a:r>
            <a:r>
              <a:rPr lang="it-IT" sz="2400" dirty="0">
                <a:solidFill>
                  <a:schemeClr val="bg1"/>
                </a:solidFill>
              </a:rPr>
              <a:t>è iniziato il </a:t>
            </a:r>
            <a:r>
              <a:rPr lang="it-IT" sz="2400" b="1" dirty="0">
                <a:solidFill>
                  <a:schemeClr val="bg1"/>
                </a:solidFill>
              </a:rPr>
              <a:t>progetto Biblioteche diffuse </a:t>
            </a:r>
            <a:r>
              <a:rPr lang="it-IT" sz="2400" dirty="0">
                <a:solidFill>
                  <a:schemeClr val="bg1"/>
                </a:solidFill>
              </a:rPr>
              <a:t>in ospedale che si  è concentrato  sulla progettazione di una biblioteca per i degenti presso l'ospedale Burlo Garofolo. </a:t>
            </a:r>
            <a:r>
              <a:rPr lang="it-IT" sz="2400" dirty="0" smtClean="0">
                <a:solidFill>
                  <a:schemeClr val="bg1"/>
                </a:solidFill>
              </a:rPr>
              <a:t>I </a:t>
            </a:r>
            <a:r>
              <a:rPr lang="it-IT" sz="2400" dirty="0">
                <a:solidFill>
                  <a:schemeClr val="bg1"/>
                </a:solidFill>
              </a:rPr>
              <a:t>volumi accessibili al prestito (circa 200) sono stati catalogati e sono presenti sul portale </a:t>
            </a:r>
            <a:r>
              <a:rPr lang="it-IT" sz="2400" dirty="0" err="1">
                <a:solidFill>
                  <a:schemeClr val="bg1"/>
                </a:solidFill>
              </a:rPr>
              <a:t>BIblioEst</a:t>
            </a:r>
            <a:r>
              <a:rPr lang="it-IT" sz="2400" dirty="0">
                <a:solidFill>
                  <a:schemeClr val="bg1"/>
                </a:solidFill>
              </a:rPr>
              <a:t>, consultabile da qualsiasi dispositivo attraverso la funzione di ricerca inventario: SIO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371600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4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9600" y="914400"/>
            <a:ext cx="7467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dirty="0" smtClean="0">
                <a:solidFill>
                  <a:schemeClr val="bg1"/>
                </a:solidFill>
              </a:rPr>
              <a:t>Elaborato protocollo valutazione SIO e ID regionale</a:t>
            </a:r>
          </a:p>
          <a:p>
            <a:pPr marL="457200" indent="-457200">
              <a:buFontTx/>
              <a:buChar char="-"/>
            </a:pPr>
            <a:r>
              <a:rPr lang="it-IT" sz="2800" dirty="0" smtClean="0">
                <a:solidFill>
                  <a:schemeClr val="bg1"/>
                </a:solidFill>
              </a:rPr>
              <a:t>Preparato con </a:t>
            </a:r>
            <a:r>
              <a:rPr lang="it-IT" sz="2800" dirty="0" err="1" smtClean="0">
                <a:solidFill>
                  <a:schemeClr val="bg1"/>
                </a:solidFill>
              </a:rPr>
              <a:t>UniTS</a:t>
            </a:r>
            <a:r>
              <a:rPr lang="it-IT" sz="2800" dirty="0" smtClean="0">
                <a:solidFill>
                  <a:schemeClr val="bg1"/>
                </a:solidFill>
              </a:rPr>
              <a:t> Master II livello SIO e ID</a:t>
            </a:r>
          </a:p>
          <a:p>
            <a:pPr marL="457200" indent="-457200">
              <a:buFontTx/>
              <a:buChar char="-"/>
            </a:pPr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-    Per </a:t>
            </a:r>
            <a:r>
              <a:rPr lang="it-IT" sz="2800" dirty="0">
                <a:solidFill>
                  <a:schemeClr val="bg1"/>
                </a:solidFill>
              </a:rPr>
              <a:t>cercare di continuare l’attività con gli alunni ricoverati presso le varie sezioni ospedaliere, durante il periodo di chiusura delle scuole, si è attivata la DAD anche per gli alunni ospedalizzati che ancora più degli altri hanno risentito di questo isolamento. </a:t>
            </a:r>
          </a:p>
          <a:p>
            <a:r>
              <a:rPr lang="it-IT" sz="2800" dirty="0">
                <a:solidFill>
                  <a:schemeClr val="bg1"/>
                </a:solidFill>
              </a:rPr>
              <a:t>Abbiamo fornito </a:t>
            </a:r>
            <a:r>
              <a:rPr lang="it-IT" sz="2800" dirty="0" err="1">
                <a:solidFill>
                  <a:schemeClr val="bg1"/>
                </a:solidFill>
              </a:rPr>
              <a:t>device</a:t>
            </a:r>
            <a:r>
              <a:rPr lang="it-IT" sz="2800" dirty="0">
                <a:solidFill>
                  <a:schemeClr val="bg1"/>
                </a:solidFill>
              </a:rPr>
              <a:t> e </a:t>
            </a:r>
            <a:r>
              <a:rPr lang="it-IT" sz="2800" dirty="0" err="1">
                <a:solidFill>
                  <a:schemeClr val="bg1"/>
                </a:solidFill>
              </a:rPr>
              <a:t>wodem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err="1">
                <a:solidFill>
                  <a:schemeClr val="bg1"/>
                </a:solidFill>
              </a:rPr>
              <a:t>wifi</a:t>
            </a:r>
            <a:r>
              <a:rPr lang="it-IT" sz="2800" dirty="0">
                <a:solidFill>
                  <a:schemeClr val="bg1"/>
                </a:solidFill>
              </a:rPr>
              <a:t> per quegli alunni che non ne avevano.</a:t>
            </a:r>
          </a:p>
          <a:p>
            <a:pPr marL="457200" indent="-457200">
              <a:buFontTx/>
              <a:buChar char="-"/>
            </a:pP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383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400" y="762000"/>
            <a:ext cx="838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Abbiamo </a:t>
            </a:r>
            <a:r>
              <a:rPr lang="it-IT" dirty="0">
                <a:solidFill>
                  <a:schemeClr val="bg1"/>
                </a:solidFill>
              </a:rPr>
              <a:t>acquistato 4 stampanti </a:t>
            </a:r>
            <a:r>
              <a:rPr lang="it-IT" dirty="0" smtClean="0">
                <a:solidFill>
                  <a:schemeClr val="bg1"/>
                </a:solidFill>
              </a:rPr>
              <a:t>da </a:t>
            </a:r>
            <a:r>
              <a:rPr lang="it-IT" dirty="0">
                <a:solidFill>
                  <a:schemeClr val="bg1"/>
                </a:solidFill>
              </a:rPr>
              <a:t>collegare direttamente ai computer di casa di ogni insegnante SIO. Al Burlo le stampanti sono state collocate nei reparti di Clinica Pediatrica e di </a:t>
            </a:r>
            <a:r>
              <a:rPr lang="it-IT" dirty="0" err="1">
                <a:solidFill>
                  <a:schemeClr val="bg1"/>
                </a:solidFill>
              </a:rPr>
              <a:t>Oncoematologia</a:t>
            </a:r>
            <a:r>
              <a:rPr lang="it-IT" dirty="0">
                <a:solidFill>
                  <a:schemeClr val="bg1"/>
                </a:solidFill>
              </a:rPr>
              <a:t>. In questo modo potevano essere inviati dagli insegnanti, direttamente in reparto, materiali di diverso tipo, didattici e </a:t>
            </a:r>
            <a:r>
              <a:rPr lang="it-IT" dirty="0" smtClean="0">
                <a:solidFill>
                  <a:schemeClr val="bg1"/>
                </a:solidFill>
              </a:rPr>
              <a:t>ludico-</a:t>
            </a:r>
            <a:r>
              <a:rPr lang="it-IT" dirty="0" err="1" smtClean="0">
                <a:solidFill>
                  <a:schemeClr val="bg1"/>
                </a:solidFill>
              </a:rPr>
              <a:t>didatici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che poi venivano consegnati dalla dott.ssa Pomicino ai bambini/e </a:t>
            </a:r>
            <a:r>
              <a:rPr lang="it-IT" dirty="0" err="1">
                <a:solidFill>
                  <a:schemeClr val="bg1"/>
                </a:solidFill>
              </a:rPr>
              <a:t>e</a:t>
            </a:r>
            <a:r>
              <a:rPr lang="it-IT" dirty="0">
                <a:solidFill>
                  <a:schemeClr val="bg1"/>
                </a:solidFill>
              </a:rPr>
              <a:t> ragazze/i ricoverati. Il materiale era sempre accompagnato da una lettera personalizzata recante il logo del Progetto C’è post@ per te e della SIO. In questo modo abbiamo potuto raggiungere concretamente tanti alunni ed alunne ricoverate, abbiamo potuto far arrivare materiale prezioso per “fare scuola” e allo stesso tempo regalare loro anche qualche momento di spensieratezza oltre alla piacevole sorpresa di ricevere una lettera scritta proprio per ciascuno di loro. Si è dato vita così anche a degli interessanti scambi epistolari. Questo il logo del progetto: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917656"/>
              </p:ext>
            </p:extLst>
          </p:nvPr>
        </p:nvGraphicFramePr>
        <p:xfrm>
          <a:off x="1771996" y="4724400"/>
          <a:ext cx="5408295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150">
                  <a:extLst>
                    <a:ext uri="{9D8B030D-6E8A-4147-A177-3AD203B41FA5}">
                      <a16:colId xmlns:a16="http://schemas.microsoft.com/office/drawing/2014/main" xmlns="" val="3926011250"/>
                    </a:ext>
                  </a:extLst>
                </a:gridCol>
                <a:gridCol w="4164145">
                  <a:extLst>
                    <a:ext uri="{9D8B030D-6E8A-4147-A177-3AD203B41FA5}">
                      <a16:colId xmlns:a16="http://schemas.microsoft.com/office/drawing/2014/main" xmlns="" val="3508363792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4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4000" dirty="0">
                          <a:solidFill>
                            <a:srgbClr val="002060"/>
                          </a:solidFill>
                          <a:effectLst/>
                        </a:rPr>
                        <a:t>C’è post@ per te</a:t>
                      </a:r>
                      <a:endParaRPr lang="it-IT" sz="4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7321494"/>
                  </a:ext>
                </a:extLst>
              </a:tr>
            </a:tbl>
          </a:graphicData>
        </a:graphic>
      </p:graphicFrame>
      <p:pic>
        <p:nvPicPr>
          <p:cNvPr id="2049" name="Immagin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7434"/>
            <a:ext cx="1152208" cy="160773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380190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71600" y="1981200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G</a:t>
            </a:r>
            <a:r>
              <a:rPr lang="it-IT" sz="3600" dirty="0" smtClean="0">
                <a:solidFill>
                  <a:schemeClr val="bg1"/>
                </a:solidFill>
              </a:rPr>
              <a:t>razie per l’attenzione</a:t>
            </a:r>
          </a:p>
          <a:p>
            <a:endParaRPr lang="it-IT" sz="3600" dirty="0">
              <a:solidFill>
                <a:schemeClr val="bg1"/>
              </a:solidFill>
            </a:endParaRPr>
          </a:p>
          <a:p>
            <a:r>
              <a:rPr lang="it-IT" sz="3600" dirty="0" smtClean="0">
                <a:solidFill>
                  <a:schemeClr val="bg1"/>
                </a:solidFill>
              </a:rPr>
              <a:t>Il Bilancio sociale completo </a:t>
            </a:r>
            <a:r>
              <a:rPr lang="it-IT" sz="3600" dirty="0" smtClean="0">
                <a:solidFill>
                  <a:schemeClr val="bg1"/>
                </a:solidFill>
              </a:rPr>
              <a:t>è pubblicato </a:t>
            </a:r>
            <a:r>
              <a:rPr lang="it-IT" sz="3600" dirty="0" smtClean="0">
                <a:solidFill>
                  <a:schemeClr val="bg1"/>
                </a:solidFill>
              </a:rPr>
              <a:t>sul sito della scuola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6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7440" y="457200"/>
            <a:ext cx="6553200" cy="715963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Risorse finanziarie</a:t>
            </a:r>
            <a:r>
              <a:rPr lang="it-IT" dirty="0">
                <a:solidFill>
                  <a:srgbClr val="002060"/>
                </a:solidFill>
              </a:rPr>
              <a:t/>
            </a:r>
            <a:br>
              <a:rPr lang="it-IT" dirty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330217"/>
              </p:ext>
            </p:extLst>
          </p:nvPr>
        </p:nvGraphicFramePr>
        <p:xfrm>
          <a:off x="1828800" y="1066798"/>
          <a:ext cx="7162800" cy="5914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5712">
                  <a:extLst>
                    <a:ext uri="{9D8B030D-6E8A-4147-A177-3AD203B41FA5}">
                      <a16:colId xmlns:a16="http://schemas.microsoft.com/office/drawing/2014/main" xmlns="" val="3739248146"/>
                    </a:ext>
                  </a:extLst>
                </a:gridCol>
                <a:gridCol w="1417088">
                  <a:extLst>
                    <a:ext uri="{9D8B030D-6E8A-4147-A177-3AD203B41FA5}">
                      <a16:colId xmlns:a16="http://schemas.microsoft.com/office/drawing/2014/main" xmlns="" val="4210369946"/>
                    </a:ext>
                  </a:extLst>
                </a:gridCol>
              </a:tblGrid>
              <a:tr h="4284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</a:rPr>
                        <a:t>FINANZIAMENTI MIUR A.S. 2019/20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1944832"/>
                  </a:ext>
                </a:extLst>
              </a:tr>
              <a:tr h="10224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Finanziamento per funzionamento amministrativo e didattico settembre/dicembre 2019, comprensivi della quota per i revisori dei conti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€ 10.411,45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31865791"/>
                  </a:ext>
                </a:extLst>
              </a:tr>
              <a:tr h="1011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Finanziamento per funzionamento amministrativo e didattico gennaio/agosto 2020, comprensivi della quota per i revisori dei conti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€ 19.119,95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6302495"/>
                  </a:ext>
                </a:extLst>
              </a:tr>
              <a:tr h="392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</a:rPr>
                        <a:t>Finanziamento per orientamento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€ 493,08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71797245"/>
                  </a:ext>
                </a:extLst>
              </a:tr>
              <a:tr h="392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</a:rPr>
                        <a:t>Finanziamento per appalto pulizie settembre/dicembre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€ 9.854,84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3645779"/>
                  </a:ext>
                </a:extLst>
              </a:tr>
              <a:tr h="392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</a:rPr>
                        <a:t>Finanziamento materiali di pulizia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€ 2.689,86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9080722"/>
                  </a:ext>
                </a:extLst>
              </a:tr>
              <a:tr h="392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</a:rPr>
                        <a:t>Finanziamento spese pulizia gen/feb 2020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€ 4.227,42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3434439"/>
                  </a:ext>
                </a:extLst>
              </a:tr>
              <a:tr h="6673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</a:rPr>
                        <a:t>Finanziamento nota 562 dd 28/3/20 attivazione urgente coronavirus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€ 9.007,02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1020136"/>
                  </a:ext>
                </a:extLst>
              </a:tr>
              <a:tr h="392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</a:rPr>
                        <a:t>Finanziamento per COVID 19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€ 5.164,10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0631073"/>
                  </a:ext>
                </a:extLst>
              </a:tr>
              <a:tr h="392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</a:rPr>
                        <a:t>Finanziamento ambienti di apprendimento innovativi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€ 10.000,00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8872372"/>
                  </a:ext>
                </a:extLst>
              </a:tr>
              <a:tr h="4284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Totale </a:t>
                      </a:r>
                      <a:r>
                        <a:rPr lang="it-IT" sz="1800" dirty="0" err="1">
                          <a:effectLst/>
                        </a:rPr>
                        <a:t>Miur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€ 70.967,72</a:t>
                      </a:r>
                      <a:r>
                        <a:rPr lang="it-IT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20660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122269"/>
              </p:ext>
            </p:extLst>
          </p:nvPr>
        </p:nvGraphicFramePr>
        <p:xfrm>
          <a:off x="1828800" y="76200"/>
          <a:ext cx="7315200" cy="6938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xmlns="" val="83465967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132408260"/>
                    </a:ext>
                  </a:extLst>
                </a:gridCol>
              </a:tblGrid>
              <a:tr h="65407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FINANZIAMENTI ENTI LOCALI O ALTRE ISTITUZIONI PUBBLICHE A.S. 2019/20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4528365"/>
                  </a:ext>
                </a:extLst>
              </a:tr>
              <a:tr h="40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Regione: bando ampliamento offerta formativa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€ 10.546,93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3905127"/>
                  </a:ext>
                </a:extLst>
              </a:tr>
              <a:tr h="303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Regione: bando immigrazione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€ 1.414,00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5976689"/>
                  </a:ext>
                </a:extLst>
              </a:tr>
              <a:tr h="40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Regione: libri in comodato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€ 23.420,21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2850730"/>
                  </a:ext>
                </a:extLst>
              </a:tr>
              <a:tr h="303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L.R. 13/2018 (scuole senza DSGA titolare)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€ 1.036,19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3339714"/>
                  </a:ext>
                </a:extLst>
              </a:tr>
              <a:tr h="40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Totale Regione</a:t>
                      </a:r>
                      <a:endParaRPr lang="it-IT" sz="18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€ 36.417,33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1096713"/>
                  </a:ext>
                </a:extLst>
              </a:tr>
              <a:tr h="40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L.R. 10/88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€ 16.559,60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2394129"/>
                  </a:ext>
                </a:extLst>
              </a:tr>
              <a:tr h="40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L. 23/96 funzionamento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€ 18.323,05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1559990"/>
                  </a:ext>
                </a:extLst>
              </a:tr>
              <a:tr h="303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Materiale per attività alternativa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€ 415.69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42274323"/>
                  </a:ext>
                </a:extLst>
              </a:tr>
              <a:tr h="606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Finanziamento per progetto inclusione scolastica e sociale minori con disabilità 2019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€ 34.395,00 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1329986"/>
                  </a:ext>
                </a:extLst>
              </a:tr>
              <a:tr h="606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Totale Comune</a:t>
                      </a:r>
                      <a:endParaRPr lang="it-IT" sz="18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€ 69.277,65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7825463"/>
                  </a:ext>
                </a:extLst>
              </a:tr>
              <a:tr h="303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Fondo per la promozione della lettura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€ 2.157,09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1588543"/>
                  </a:ext>
                </a:extLst>
              </a:tr>
              <a:tr h="303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Totale Ministero beni attività culturali e turismo</a:t>
                      </a:r>
                      <a:endParaRPr lang="it-IT" sz="18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€ 2.157,09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15176560"/>
                  </a:ext>
                </a:extLst>
              </a:tr>
              <a:tr h="53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effectLst/>
                        </a:rPr>
                        <a:t>Fondi per formazione docenti in servizio </a:t>
                      </a:r>
                      <a:r>
                        <a:rPr lang="it-IT" sz="1800" dirty="0" err="1">
                          <a:effectLst/>
                        </a:rPr>
                        <a:t>a.s.</a:t>
                      </a:r>
                      <a:r>
                        <a:rPr lang="it-IT" sz="1800" dirty="0">
                          <a:effectLst/>
                        </a:rPr>
                        <a:t> 19-20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€ 958,00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26917096"/>
                  </a:ext>
                </a:extLst>
              </a:tr>
              <a:tr h="8489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Totale altre istituzioni pubbliche</a:t>
                      </a:r>
                      <a:endParaRPr lang="it-IT" sz="2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</a:t>
                      </a:r>
                      <a:r>
                        <a:rPr lang="it-IT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108.809,42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529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2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752706"/>
              </p:ext>
            </p:extLst>
          </p:nvPr>
        </p:nvGraphicFramePr>
        <p:xfrm>
          <a:off x="2133600" y="838198"/>
          <a:ext cx="6781800" cy="5798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3007">
                  <a:extLst>
                    <a:ext uri="{9D8B030D-6E8A-4147-A177-3AD203B41FA5}">
                      <a16:colId xmlns:a16="http://schemas.microsoft.com/office/drawing/2014/main" xmlns="" val="957228760"/>
                    </a:ext>
                  </a:extLst>
                </a:gridCol>
                <a:gridCol w="1948793">
                  <a:extLst>
                    <a:ext uri="{9D8B030D-6E8A-4147-A177-3AD203B41FA5}">
                      <a16:colId xmlns:a16="http://schemas.microsoft.com/office/drawing/2014/main" xmlns="" val="899969742"/>
                    </a:ext>
                  </a:extLst>
                </a:gridCol>
              </a:tblGrid>
              <a:tr h="54791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FINANZIAMENTI PRIVATI A.S. 2019/20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5453771"/>
                  </a:ext>
                </a:extLst>
              </a:tr>
              <a:tr h="1103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Genitori per </a:t>
                      </a:r>
                      <a:r>
                        <a:rPr lang="it-IT" sz="2000" dirty="0" err="1">
                          <a:effectLst/>
                        </a:rPr>
                        <a:t>Mensallegra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€ 16.326,31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55752669"/>
                  </a:ext>
                </a:extLst>
              </a:tr>
              <a:tr h="502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Genitori per viaggi 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€ 60.235,50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3128738"/>
                  </a:ext>
                </a:extLst>
              </a:tr>
              <a:tr h="502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Genitori per libri in comodato (Dante)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€ 7.027,57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041704"/>
                  </a:ext>
                </a:extLst>
              </a:tr>
              <a:tr h="502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Genitori per abbonamenti Rossetti (Dante)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€ 6.180,00 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1890452"/>
                  </a:ext>
                </a:extLst>
              </a:tr>
              <a:tr h="502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Genitori contributo assicurazione integrativa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€ 1.710,50 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4479433"/>
                  </a:ext>
                </a:extLst>
              </a:tr>
              <a:tr h="502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Genitori per libretti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€ 1.244,00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3891032"/>
                  </a:ext>
                </a:extLst>
              </a:tr>
              <a:tr h="502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Genitori per psicologo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€ 1.710,50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38715172"/>
                  </a:ext>
                </a:extLst>
              </a:tr>
              <a:tr h="502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Genitori per armadietti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€ 2.745,00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7325858"/>
                  </a:ext>
                </a:extLst>
              </a:tr>
              <a:tr h="547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Totale Privati</a:t>
                      </a:r>
                      <a:endParaRPr lang="it-IT" sz="2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€ 97.179,38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36225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7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75929"/>
              </p:ext>
            </p:extLst>
          </p:nvPr>
        </p:nvGraphicFramePr>
        <p:xfrm>
          <a:off x="1752600" y="457200"/>
          <a:ext cx="7315200" cy="3026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xmlns="" val="174003692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3370529703"/>
                    </a:ext>
                  </a:extLst>
                </a:gridCol>
              </a:tblGrid>
              <a:tr h="4561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400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RIEPILOGO FONTI FINANZIAMENTI A.S. 2019/20</a:t>
                      </a:r>
                      <a:endParaRPr lang="it-IT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2589193"/>
                  </a:ext>
                </a:extLst>
              </a:tr>
              <a:tr h="918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</a:rPr>
                        <a:t>Finanziamenti MIUR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€ 70.967,72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7554847"/>
                  </a:ext>
                </a:extLst>
              </a:tr>
              <a:tr h="418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effectLst/>
                        </a:rPr>
                        <a:t>Finanziamenti enti locali e atre istituzioni pubbliche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€ 108.809,42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9884357"/>
                  </a:ext>
                </a:extLst>
              </a:tr>
              <a:tr h="4181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>
                          <a:effectLst/>
                        </a:rPr>
                        <a:t>Contributi genitori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€ 97.179,38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8241439"/>
                  </a:ext>
                </a:extLst>
              </a:tr>
              <a:tr h="532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Totale finanziamenti </a:t>
                      </a:r>
                      <a:r>
                        <a:rPr lang="it-IT" sz="2000" dirty="0" err="1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a.s.</a:t>
                      </a:r>
                      <a:r>
                        <a:rPr lang="it-IT" sz="200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2019/20</a:t>
                      </a:r>
                      <a:endParaRPr lang="it-IT" sz="20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€ 276.956,52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1757649"/>
                  </a:ext>
                </a:extLst>
              </a:tr>
            </a:tbl>
          </a:graphicData>
        </a:graphic>
      </p:graphicFrame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599610007"/>
              </p:ext>
            </p:extLst>
          </p:nvPr>
        </p:nvGraphicFramePr>
        <p:xfrm>
          <a:off x="1905000" y="3657600"/>
          <a:ext cx="7010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93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2152</TotalTime>
  <Words>2187</Words>
  <Application>Microsoft Office PowerPoint</Application>
  <PresentationFormat>Presentazione su schermo (4:3)</PresentationFormat>
  <Paragraphs>304</Paragraphs>
  <Slides>57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굴림</vt:lpstr>
      <vt:lpstr>Times New Roman</vt:lpstr>
      <vt:lpstr>15_Office Theme</vt:lpstr>
      <vt:lpstr>Tema di Office</vt:lpstr>
      <vt:lpstr>Presentazione standard di PowerPoint</vt:lpstr>
      <vt:lpstr>Presentazione standard di PowerPoint</vt:lpstr>
      <vt:lpstr>Percentuale alunni per ordine di scuola </vt:lpstr>
      <vt:lpstr>Presentazione standard di PowerPoint</vt:lpstr>
      <vt:lpstr>Presentazione standard di PowerPoint</vt:lpstr>
      <vt:lpstr>Risorse finanziarie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DS</cp:lastModifiedBy>
  <cp:revision>264</cp:revision>
  <dcterms:created xsi:type="dcterms:W3CDTF">2012-04-26T17:06:14Z</dcterms:created>
  <dcterms:modified xsi:type="dcterms:W3CDTF">2020-06-29T07:36:39Z</dcterms:modified>
</cp:coreProperties>
</file>